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9" r:id="rId3"/>
    <p:sldId id="284" r:id="rId4"/>
    <p:sldId id="283" r:id="rId5"/>
    <p:sldId id="285" r:id="rId6"/>
    <p:sldId id="287" r:id="rId7"/>
    <p:sldId id="286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5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282" r:id="rId42"/>
  </p:sldIdLst>
  <p:sldSz cx="9144000" cy="6858000" type="screen4x3"/>
  <p:notesSz cx="7104063" cy="10234613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2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11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02817FE-5ED3-4EE6-8264-BC69CE12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0118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025637" y="1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1"/>
          <a:lstStyle>
            <a:lvl1pPr algn="r">
              <a:defRPr sz="13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45" y="1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1"/>
          <a:lstStyle>
            <a:lvl1pPr algn="l">
              <a:defRPr sz="1300"/>
            </a:lvl1pPr>
          </a:lstStyle>
          <a:p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025637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1" anchor="b"/>
          <a:lstStyle>
            <a:lvl1pPr algn="r">
              <a:defRPr sz="13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45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1" anchor="b"/>
          <a:lstStyle>
            <a:lvl1pPr algn="l">
              <a:defRPr sz="1300"/>
            </a:lvl1pPr>
          </a:lstStyle>
          <a:p>
            <a:fld id="{9A6A19B1-4D30-4CDE-B3D8-460A3B258B4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3274477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A19B1-4D30-4CDE-B3D8-460A3B258B40}" type="slidenum">
              <a:rPr lang="ar-IQ" smtClean="0"/>
              <a:t>1</a:t>
            </a:fld>
            <a:endParaRPr lang="ar-IQ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875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7FF20-FA33-4BB7-AA5E-49146815956C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9922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2013-7438-4EBD-8AAD-D46FFBC9B440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781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D7B2-EDFE-4A2D-8F15-49DF8360A9E7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53875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3C31-EA2D-481F-8951-D9522E87080E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69278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DF49F-0AC6-446A-B78F-BCDA005A08C2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9580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8B6A-884B-4D97-AC9A-5387963FE415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0474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9C32-2C82-40D0-AA06-F83C3F104A1D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3159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FEF9-4D1F-4158-B620-401AFC02F259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03986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7BD97-C0F8-4476-9993-39B6A0231563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34270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1E5C-A617-493D-9590-945CB96AE942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15017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AA60-C8F4-4763-BBB8-2C3D0E4D2C49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0754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D9F83-2DF5-45AE-ACF3-F145619A1B8F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1289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204863" y="4725144"/>
            <a:ext cx="4734272" cy="1296144"/>
          </a:xfrm>
        </p:spPr>
        <p:txBody>
          <a:bodyPr>
            <a:noAutofit/>
          </a:bodyPr>
          <a:lstStyle/>
          <a:p>
            <a:r>
              <a:rPr lang="ar-IQ" sz="2400" b="1" dirty="0" smtClean="0">
                <a:latin typeface="Monotype Corsiva" panose="03010101010201010101" pitchFamily="66" charset="0"/>
              </a:rPr>
              <a:t>د. صلاح فليح صالح</a:t>
            </a:r>
            <a:endParaRPr lang="en-US" sz="2400" b="1" dirty="0" smtClean="0">
              <a:latin typeface="Monotype Corsiva" panose="03010101010201010101" pitchFamily="66" charset="0"/>
            </a:endParaRPr>
          </a:p>
          <a:p>
            <a:r>
              <a:rPr lang="ar-IQ" sz="2400" b="1" dirty="0" smtClean="0">
                <a:latin typeface="Monotype Corsiva" panose="03010101010201010101" pitchFamily="66" charset="0"/>
              </a:rPr>
              <a:t>مركز الحاسبة الالكترونية – جامعة البصرة</a:t>
            </a:r>
          </a:p>
          <a:p>
            <a:r>
              <a:rPr lang="en-US" sz="2400" b="1" dirty="0" smtClean="0">
                <a:latin typeface="Monotype Corsiva" panose="03010101010201010101" pitchFamily="66" charset="0"/>
              </a:rPr>
              <a:t>22/11/2017</a:t>
            </a:r>
            <a:endParaRPr lang="ar-IQ" sz="2400" b="1" dirty="0">
              <a:latin typeface="Monotype Corsiva" panose="03010101010201010101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237312"/>
            <a:ext cx="9143999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ar-IQ" sz="2400" dirty="0" smtClean="0">
                <a:solidFill>
                  <a:schemeClr val="tx2"/>
                </a:solidFill>
              </a:rPr>
              <a:t>الندوة العلمية: آلية البحث العلمي ونشر البحوث</a:t>
            </a:r>
            <a:endParaRPr lang="ar-IQ" sz="2400" dirty="0">
              <a:solidFill>
                <a:schemeClr val="tx2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1252874"/>
            <a:ext cx="9144000" cy="2176126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US" sz="6000" dirty="0" smtClean="0">
                <a:latin typeface="Arial Black" panose="020B0A04020102020204" pitchFamily="34" charset="0"/>
              </a:rPr>
              <a:t>How to present a paper</a:t>
            </a:r>
            <a:endParaRPr lang="ar-IQ" sz="6000" dirty="0">
              <a:latin typeface="Bell MT" panose="02020503060305020303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2590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Getting Through to the Audience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Practice Your </a:t>
            </a:r>
            <a:r>
              <a:rPr lang="en-US" dirty="0" smtClean="0"/>
              <a:t>Talk</a:t>
            </a:r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The practice must be verbal, not just </a:t>
            </a:r>
            <a:r>
              <a:rPr lang="en-US" dirty="0" smtClean="0"/>
              <a:t>mental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Use </a:t>
            </a:r>
            <a:r>
              <a:rPr lang="en-US" dirty="0" smtClean="0"/>
              <a:t>Repetition</a:t>
            </a:r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Tell them what you’re going to tell them (the Introduction</a:t>
            </a:r>
            <a:r>
              <a:rPr lang="en-US" dirty="0" smtClean="0"/>
              <a:t>)</a:t>
            </a:r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Tell them (the Body</a:t>
            </a:r>
            <a:r>
              <a:rPr lang="en-US" dirty="0" smtClean="0"/>
              <a:t>)</a:t>
            </a:r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And then tell them what you told them (the Conclusion)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2368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Getting Through to the Audience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Don’t Read Your Slides Word-by-Word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Convey </a:t>
            </a:r>
            <a:r>
              <a:rPr lang="en-US" dirty="0"/>
              <a:t>Enthusiasm, Excitement, Confidence</a:t>
            </a:r>
            <a:endParaRPr lang="en-US" dirty="0" smtClean="0"/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Let the audience know that you have something very interesting to share with </a:t>
            </a:r>
            <a:r>
              <a:rPr lang="en-US" dirty="0" smtClean="0"/>
              <a:t>them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Don’t Over-run</a:t>
            </a:r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when you are told that the talk is to last for 30 minutes, plan to talk for at most 25 minutes, and leave 5 minutes for question time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3002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Getting Through to the Audience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Maintain Eye </a:t>
            </a:r>
            <a:r>
              <a:rPr lang="en-US" dirty="0" smtClean="0"/>
              <a:t>Contact</a:t>
            </a:r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Spread your attention throughout the audience instead of concentrating on any one person or </a:t>
            </a:r>
            <a:r>
              <a:rPr lang="en-US" dirty="0" smtClean="0"/>
              <a:t>group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Control Your Voice</a:t>
            </a:r>
            <a:endParaRPr lang="en-US" dirty="0" smtClean="0"/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Speak clearly and with sufficient </a:t>
            </a:r>
            <a:r>
              <a:rPr lang="en-US" dirty="0" smtClean="0"/>
              <a:t>volume</a:t>
            </a:r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 smtClean="0"/>
              <a:t>Don’t </a:t>
            </a:r>
            <a:r>
              <a:rPr lang="en-US" dirty="0"/>
              <a:t>speak in a monotone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419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Getting Through to the Audience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 fontScale="92500" lnSpcReduction="10000"/>
          </a:bodyPr>
          <a:lstStyle/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Control Your Motion</a:t>
            </a:r>
            <a:endParaRPr lang="en-US" dirty="0" smtClean="0"/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Use natural </a:t>
            </a:r>
            <a:r>
              <a:rPr lang="en-US" dirty="0" smtClean="0"/>
              <a:t>gestures</a:t>
            </a:r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Try not to remain rooted in one spot</a:t>
            </a:r>
            <a:endParaRPr lang="en-US" dirty="0" smtClean="0"/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Minimize Language </a:t>
            </a:r>
            <a:r>
              <a:rPr lang="en-US" dirty="0" smtClean="0"/>
              <a:t>Difficulties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Don’t Start Your Talk with an Apology</a:t>
            </a:r>
            <a:endParaRPr lang="en-US" dirty="0" smtClean="0"/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/>
              <a:t>“I really didn’t have enough time to do my presentation . . </a:t>
            </a:r>
            <a:r>
              <a:rPr lang="en-US" dirty="0" smtClean="0"/>
              <a:t>.?”</a:t>
            </a:r>
            <a:endParaRPr lang="en-US" dirty="0"/>
          </a:p>
          <a:p>
            <a:pPr marL="914400" lvl="1" indent="-457200" algn="l" rtl="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dirty="0" smtClean="0"/>
              <a:t>The result is a lower expectation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0254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Make it BIG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Keep it Simple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Make it Clear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Be Consistent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6665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Make it BIG (Text)</a:t>
            </a:r>
          </a:p>
          <a:p>
            <a:pPr algn="l" rtl="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200" dirty="0" smtClean="0">
              <a:solidFill>
                <a:srgbClr val="0070C0"/>
              </a:solidFill>
            </a:endParaRPr>
          </a:p>
          <a:p>
            <a:pPr algn="l" rtl="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0070C0"/>
              </a:solidFill>
            </a:endParaRPr>
          </a:p>
          <a:p>
            <a:pPr algn="l" rtl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70C0"/>
                </a:solidFill>
              </a:rPr>
              <a:t>This is Arial 12</a:t>
            </a:r>
          </a:p>
          <a:p>
            <a:pPr algn="l" rtl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70C0"/>
                </a:solidFill>
              </a:rPr>
              <a:t>This is Arial </a:t>
            </a:r>
            <a:r>
              <a:rPr lang="en-US" sz="1800" dirty="0" smtClean="0">
                <a:solidFill>
                  <a:srgbClr val="0070C0"/>
                </a:solidFill>
              </a:rPr>
              <a:t>18</a:t>
            </a:r>
          </a:p>
          <a:p>
            <a:pPr algn="l" rtl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This is Arial </a:t>
            </a:r>
            <a:r>
              <a:rPr lang="en-US" sz="2400" dirty="0" smtClean="0"/>
              <a:t>24</a:t>
            </a:r>
          </a:p>
          <a:p>
            <a:pPr algn="l" rtl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This is Arial </a:t>
            </a:r>
            <a:r>
              <a:rPr lang="en-US" dirty="0" smtClean="0"/>
              <a:t>32</a:t>
            </a:r>
            <a:endParaRPr lang="en-US" dirty="0"/>
          </a:p>
          <a:p>
            <a:pPr algn="l" rtl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3600" dirty="0"/>
              <a:t>This is Arial </a:t>
            </a:r>
            <a:r>
              <a:rPr lang="en-US" sz="3600" dirty="0" smtClean="0"/>
              <a:t>36</a:t>
            </a:r>
            <a:endParaRPr lang="en-US" sz="3600" dirty="0"/>
          </a:p>
          <a:p>
            <a:pPr algn="l" rtl="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4400" dirty="0"/>
              <a:t>This is Arial </a:t>
            </a:r>
            <a:r>
              <a:rPr lang="en-US" sz="4400" dirty="0" smtClean="0"/>
              <a:t>44</a:t>
            </a:r>
            <a:endParaRPr lang="en-US" sz="4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4" name="Right Arrow 3"/>
          <p:cNvSpPr/>
          <p:nvPr/>
        </p:nvSpPr>
        <p:spPr>
          <a:xfrm flipH="1">
            <a:off x="3203848" y="1844824"/>
            <a:ext cx="2304256" cy="93610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Too small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42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3744416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Make it BIG (How to Estimate)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Look at it from 2 meters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12290" name="Picture 2" descr="Make It Big (How to Estimate) &lt;ul&gt;&lt;li&gt;Look at it from 2 metres away &lt;/li&gt;&lt;/ul&gt;2 m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05" b="1355"/>
          <a:stretch/>
        </p:blipFill>
        <p:spPr bwMode="auto">
          <a:xfrm>
            <a:off x="989893" y="2762673"/>
            <a:ext cx="6934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9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Keep it Simple (Text)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C000"/>
                </a:solidFill>
              </a:rPr>
              <a:t>o</a:t>
            </a:r>
            <a:r>
              <a:rPr lang="en-US" dirty="0" smtClean="0"/>
              <a:t> m</a:t>
            </a:r>
            <a:r>
              <a:rPr lang="en-US" dirty="0" smtClean="0">
                <a:solidFill>
                  <a:srgbClr val="0070C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y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0070C0"/>
                </a:solidFill>
              </a:rPr>
              <a:t>o</a:t>
            </a:r>
            <a:r>
              <a:rPr lang="en-US" dirty="0" smtClean="0"/>
              <a:t>l</a:t>
            </a:r>
            <a:r>
              <a:rPr lang="en-US" dirty="0" smtClean="0">
                <a:solidFill>
                  <a:srgbClr val="00B050"/>
                </a:solidFill>
              </a:rPr>
              <a:t>o</a:t>
            </a:r>
            <a:r>
              <a:rPr lang="en-US" dirty="0" smtClean="0">
                <a:solidFill>
                  <a:srgbClr val="FFC000"/>
                </a:solidFill>
              </a:rPr>
              <a:t>r</a:t>
            </a:r>
            <a:r>
              <a:rPr lang="en-US" dirty="0" smtClean="0"/>
              <a:t>s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Too </a:t>
            </a:r>
            <a:r>
              <a:rPr lang="en-US" i="1" dirty="0" smtClean="0"/>
              <a:t>many</a:t>
            </a:r>
            <a:r>
              <a:rPr lang="en-US" dirty="0" smtClean="0"/>
              <a:t> </a:t>
            </a:r>
            <a:r>
              <a:rPr lang="en-US" dirty="0" smtClean="0">
                <a:latin typeface="Bodoni MT Poster Compressed" panose="02070706080601050204" pitchFamily="18" charset="0"/>
              </a:rPr>
              <a:t>fonts</a:t>
            </a:r>
            <a:r>
              <a:rPr lang="en-US" dirty="0" smtClean="0"/>
              <a:t> and </a:t>
            </a:r>
            <a:r>
              <a:rPr lang="en-US" baseline="-25000" dirty="0" smtClean="0"/>
              <a:t>styles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The 6x7 Rule</a:t>
            </a:r>
          </a:p>
          <a:p>
            <a:pPr lvl="1"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No more than 6 lines per slide</a:t>
            </a:r>
          </a:p>
          <a:p>
            <a:pPr lvl="1"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No more than 7 words per line</a:t>
            </a:r>
            <a:endParaRPr lang="en-US" dirty="0"/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432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 fontScale="85000" lnSpcReduction="20000"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Keep it Simple (Text)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Information Technology:</a:t>
            </a:r>
          </a:p>
          <a:p>
            <a:pPr marL="0" indent="0" algn="l" rtl="0">
              <a:spcBef>
                <a:spcPts val="2400"/>
              </a:spcBef>
              <a:buNone/>
            </a:pPr>
            <a:r>
              <a:rPr lang="en-US" dirty="0"/>
              <a:t>The term information technology was coined by the </a:t>
            </a:r>
            <a:r>
              <a:rPr lang="en-US" i="1" dirty="0"/>
              <a:t>Harvard Business Review</a:t>
            </a:r>
            <a:r>
              <a:rPr lang="en-US" dirty="0"/>
              <a:t>, in order to make a distinction between purpose-built machines designed to perform a limited scope of functions and general-purpose computing machines that could be programmed for various tasks. As the IT industry evolved from the mid-20</a:t>
            </a:r>
            <a:r>
              <a:rPr lang="en-US" baseline="30000" dirty="0"/>
              <a:t>th</a:t>
            </a:r>
            <a:r>
              <a:rPr lang="en-US" dirty="0"/>
              <a:t> century, it encompassed transistors and integrated circuits -- computing capability advanced while device cost and energy consumption fell lower, a cycle that continues today when new technologies emerge.</a:t>
            </a: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Rectangle 2"/>
          <p:cNvSpPr/>
          <p:nvPr/>
        </p:nvSpPr>
        <p:spPr>
          <a:xfrm>
            <a:off x="2051720" y="3132714"/>
            <a:ext cx="439248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Too Detailed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6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Keep it Simple (Text)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Information Technology:</a:t>
            </a:r>
          </a:p>
          <a:p>
            <a:pPr marL="0" indent="0" algn="l" rtl="0">
              <a:spcBef>
                <a:spcPts val="2400"/>
              </a:spcBef>
              <a:buNone/>
            </a:pPr>
            <a:r>
              <a:rPr lang="en-US" dirty="0"/>
              <a:t>Typically, IT is used in the context of enterprise operations as opposed to personal or entertainment technologies. The commercial use of IT encompasses both computer technology and </a:t>
            </a:r>
            <a:r>
              <a:rPr lang="en-US" dirty="0" smtClean="0"/>
              <a:t>telephony.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Rectangle 2"/>
          <p:cNvSpPr/>
          <p:nvPr/>
        </p:nvSpPr>
        <p:spPr>
          <a:xfrm>
            <a:off x="2051720" y="3132714"/>
            <a:ext cx="439248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Much Simpler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0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b="1" dirty="0" smtClean="0"/>
              <a:t>Contents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320480"/>
          </a:xfrm>
        </p:spPr>
        <p:txBody>
          <a:bodyPr>
            <a:normAutofit/>
          </a:bodyPr>
          <a:lstStyle/>
          <a:p>
            <a:pPr marL="514350" indent="-514350" algn="l" rtl="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What to Say and How to Say </a:t>
            </a:r>
            <a:r>
              <a:rPr lang="en-US" dirty="0" smtClean="0"/>
              <a:t>It</a:t>
            </a:r>
          </a:p>
          <a:p>
            <a:pPr marL="514350" indent="-514350" algn="l" rtl="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Getting Through to the </a:t>
            </a:r>
            <a:r>
              <a:rPr lang="en-US" dirty="0" smtClean="0"/>
              <a:t>Audience</a:t>
            </a:r>
          </a:p>
          <a:p>
            <a:pPr marL="514350" indent="-514350" algn="l" rtl="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Visual and Aural </a:t>
            </a:r>
            <a:r>
              <a:rPr lang="en-US" dirty="0" smtClean="0"/>
              <a:t>Aids</a:t>
            </a:r>
          </a:p>
          <a:p>
            <a:pPr marL="514350" indent="-514350" algn="l" rtl="0">
              <a:spcBef>
                <a:spcPts val="2400"/>
              </a:spcBef>
              <a:buFont typeface="+mj-lt"/>
              <a:buAutoNum type="arabicPeriod"/>
            </a:pPr>
            <a:r>
              <a:rPr lang="en-US" dirty="0"/>
              <a:t>Question Time</a:t>
            </a:r>
            <a:endParaRPr lang="en-US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802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Keep it Simple (Text)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607347"/>
            <a:ext cx="5985571" cy="459908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51720" y="3132714"/>
            <a:ext cx="439248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Too Detailed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8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Keep it Simple (Text)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550843"/>
            <a:ext cx="5918950" cy="453413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51720" y="3132714"/>
            <a:ext cx="439248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Much Simpler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Keep it Simple (Pictures)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Art work may distract your audience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It doesn’t substitute for content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6278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Keep it Simple (Sound)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Sound effects may distract your audience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Use sounds only when necessary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9095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Keep it Simple (Transition and Animation)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Some transitions are annoying, not enhancing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Less animation is better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Appear and disappear are acceptable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91489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Make it Clear (</a:t>
            </a:r>
            <a:r>
              <a:rPr lang="en-US" b="1" dirty="0" err="1" smtClean="0"/>
              <a:t>Capitalisation</a:t>
            </a:r>
            <a:r>
              <a:rPr lang="en-US" b="1" dirty="0" smtClean="0"/>
              <a:t>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ALL CAPITAL LETTERS ARE DIFFICULT TO READ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Upper and Lower Case are Easier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8810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11760" y="2708913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60232" y="2708913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7452320" y="3602199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2060848"/>
            <a:ext cx="187220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 smtClean="0"/>
              <a:t>Z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151216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/>
              <a:t>Make </a:t>
            </a:r>
            <a:r>
              <a:rPr lang="en-US" b="1" dirty="0" smtClean="0"/>
              <a:t>it Clear (Fonts)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0" name="TextBox 9"/>
          <p:cNvSpPr txBox="1"/>
          <p:nvPr/>
        </p:nvSpPr>
        <p:spPr>
          <a:xfrm>
            <a:off x="6084168" y="2132856"/>
            <a:ext cx="187220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Z</a:t>
            </a:r>
            <a:endParaRPr lang="en-US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541" y="3471818"/>
            <a:ext cx="1591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Sanserif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39965" y="3471818"/>
            <a:ext cx="1591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Serif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2120230" y="4995178"/>
            <a:ext cx="1591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Clear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6224687" y="4995178"/>
            <a:ext cx="2019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200" dirty="0" smtClean="0"/>
              <a:t>Not Clear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9584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5248263"/>
          </a:xfrm>
        </p:spPr>
        <p:txBody>
          <a:bodyPr>
            <a:normAutofit lnSpcReduction="10000"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/>
              <a:t>Make </a:t>
            </a:r>
            <a:r>
              <a:rPr lang="en-US" b="1" dirty="0" smtClean="0"/>
              <a:t>it Clear (Fonts)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Serif fonts are difficult to read on screen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Sanserif fonts are clearer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i="1" dirty="0" smtClean="0"/>
              <a:t>Italic are difficult to read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Normal or </a:t>
            </a:r>
            <a:r>
              <a:rPr lang="en-US" b="1" dirty="0" smtClean="0"/>
              <a:t>bold</a:t>
            </a:r>
            <a:r>
              <a:rPr lang="en-US" dirty="0" smtClean="0"/>
              <a:t> are clearer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u="sng" dirty="0" smtClean="0"/>
              <a:t>Underlines may signify hyperlinks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Instead, use </a:t>
            </a:r>
            <a:r>
              <a:rPr lang="en-US" dirty="0" smtClean="0">
                <a:solidFill>
                  <a:srgbClr val="FF0000"/>
                </a:solidFill>
              </a:rPr>
              <a:t>colors</a:t>
            </a:r>
            <a:r>
              <a:rPr lang="en-US" dirty="0" smtClean="0"/>
              <a:t> to </a:t>
            </a:r>
            <a:r>
              <a:rPr lang="en-US" dirty="0" err="1" smtClean="0"/>
              <a:t>emphasise</a:t>
            </a: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15725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/>
              <a:t>Make </a:t>
            </a:r>
            <a:r>
              <a:rPr lang="en-US" b="1" dirty="0" smtClean="0"/>
              <a:t>it Clear (Numbers)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numbers for lists with sequence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Use bullets to show a list without sequence or priority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21129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/>
              <a:t>Make </a:t>
            </a:r>
            <a:r>
              <a:rPr lang="en-US" b="1" dirty="0" smtClean="0"/>
              <a:t>it Clear (Colors)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contrasting colors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Light on dark vs. dark on light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complementary colors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Rectangle 2"/>
          <p:cNvSpPr/>
          <p:nvPr/>
        </p:nvSpPr>
        <p:spPr>
          <a:xfrm>
            <a:off x="1547664" y="4149080"/>
            <a:ext cx="597666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Complement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7664" y="4669122"/>
            <a:ext cx="597666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Complement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47664" y="5184601"/>
            <a:ext cx="597666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Complement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9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What to Say and How to Say 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320480"/>
          </a:xfrm>
        </p:spPr>
        <p:txBody>
          <a:bodyPr>
            <a:normAutofit fontScale="77500" lnSpcReduction="20000"/>
          </a:bodyPr>
          <a:lstStyle/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Communicate </a:t>
            </a:r>
            <a:r>
              <a:rPr lang="en-US" dirty="0"/>
              <a:t>the Key Ideas </a:t>
            </a:r>
            <a:endParaRPr lang="en-US" dirty="0" smtClean="0"/>
          </a:p>
          <a:p>
            <a:pPr marL="793750" lvl="1" indent="-336550" algn="l" rtl="0">
              <a:buFont typeface="Wingdings" panose="05000000000000000000" pitchFamily="2" charset="2"/>
              <a:buChar char="ü"/>
            </a:pPr>
            <a:r>
              <a:rPr lang="en-US" dirty="0"/>
              <a:t>Make sure that your talk emphasizes the key </a:t>
            </a:r>
            <a:r>
              <a:rPr lang="en-US" dirty="0" smtClean="0"/>
              <a:t>ideas</a:t>
            </a:r>
          </a:p>
          <a:p>
            <a:pPr lvl="1"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/>
              <a:t>Don’t get Bogged Down in </a:t>
            </a:r>
            <a:r>
              <a:rPr lang="en-US" dirty="0" smtClean="0"/>
              <a:t>Details</a:t>
            </a:r>
          </a:p>
          <a:p>
            <a:pPr marL="793750" lvl="1" indent="-336550" algn="l" rtl="0">
              <a:buFont typeface="Wingdings" panose="05000000000000000000" pitchFamily="2" charset="2"/>
              <a:buChar char="ü"/>
            </a:pPr>
            <a:r>
              <a:rPr lang="en-US" dirty="0"/>
              <a:t>Details are out of place in an oral </a:t>
            </a:r>
            <a:r>
              <a:rPr lang="en-US" dirty="0" smtClean="0"/>
              <a:t>presentation</a:t>
            </a:r>
          </a:p>
          <a:p>
            <a:pPr lvl="1"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/>
              <a:t>Structure Your </a:t>
            </a:r>
            <a:r>
              <a:rPr lang="en-US" dirty="0" smtClean="0"/>
              <a:t>Talk</a:t>
            </a:r>
          </a:p>
          <a:p>
            <a:pPr marL="793750" lvl="1" indent="-336550" algn="l" rtl="0">
              <a:buFont typeface="Wingdings" panose="05000000000000000000" pitchFamily="2" charset="2"/>
              <a:buChar char="ü"/>
            </a:pPr>
            <a:r>
              <a:rPr lang="en-US" dirty="0"/>
              <a:t>Your presentation should be broken into several distinct </a:t>
            </a:r>
            <a:r>
              <a:rPr lang="en-US" dirty="0" smtClean="0"/>
              <a:t>parts</a:t>
            </a:r>
          </a:p>
          <a:p>
            <a:pPr lvl="1"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/>
              <a:t>Know Your </a:t>
            </a:r>
            <a:r>
              <a:rPr lang="en-US" dirty="0" smtClean="0"/>
              <a:t>Audience</a:t>
            </a:r>
          </a:p>
          <a:p>
            <a:pPr marL="793750" lvl="1" indent="-336550" algn="l" rtl="0">
              <a:buFont typeface="Wingdings" panose="05000000000000000000" pitchFamily="2" charset="2"/>
              <a:buChar char="ü"/>
            </a:pPr>
            <a:r>
              <a:rPr lang="en-US" dirty="0"/>
              <a:t>Make sure that your talk is prepared at the right level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3" name="Rectangle 12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8576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/>
              <a:t>Make </a:t>
            </a:r>
            <a:r>
              <a:rPr lang="en-US" b="1" dirty="0" smtClean="0"/>
              <a:t>it Clear (Size)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Size implies importance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18434" name="Picture 2" descr="نتيجة بحث الصور عن ‪signal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66968"/>
            <a:ext cx="6229288" cy="375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371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/>
              <a:t>Make </a:t>
            </a:r>
            <a:r>
              <a:rPr lang="en-US" b="1" dirty="0" smtClean="0"/>
              <a:t>it Clear (Size)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6000" dirty="0" smtClean="0">
                <a:cs typeface="Times New Roman" panose="02020603050405020304" pitchFamily="18" charset="0"/>
              </a:rPr>
              <a:t>Size implies importance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18434" name="Picture 2" descr="نتيجة بحث الصور عن ‪signal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541" y="3068960"/>
            <a:ext cx="2772904" cy="167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131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Be Consistent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draw attention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may imply importance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surprise to attract not distract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2022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Be Consistent</a:t>
            </a:r>
          </a:p>
          <a:p>
            <a:pPr marL="514350" indent="-514350" algn="l" rtl="0">
              <a:spcBef>
                <a:spcPts val="24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3500" dirty="0" smtClean="0">
                <a:cs typeface="Times New Roman" panose="02020603050405020304" pitchFamily="18" charset="0"/>
              </a:rPr>
              <a:t>Differences draw attention</a:t>
            </a:r>
          </a:p>
          <a:p>
            <a:pPr marL="514350" indent="-514350"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may imply importance</a:t>
            </a:r>
          </a:p>
          <a:p>
            <a:pPr marL="514350" indent="-514350"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surprise to attract not distract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Right Arrow 2"/>
          <p:cNvSpPr/>
          <p:nvPr/>
        </p:nvSpPr>
        <p:spPr>
          <a:xfrm rot="15336641">
            <a:off x="-559971" y="3858486"/>
            <a:ext cx="3495187" cy="292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67744" y="4941168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200" dirty="0" smtClean="0"/>
              <a:t>This tick draws attention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55286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Be Consistent</a:t>
            </a:r>
          </a:p>
          <a:p>
            <a:pPr marL="514350" indent="-514350" algn="l" rtl="0">
              <a:spcBef>
                <a:spcPts val="24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3500" dirty="0" smtClean="0">
                <a:cs typeface="Times New Roman" panose="02020603050405020304" pitchFamily="18" charset="0"/>
              </a:rPr>
              <a:t>Differences draw attention</a:t>
            </a:r>
          </a:p>
          <a:p>
            <a:pPr marL="514350" indent="-514350" algn="l" rtl="0">
              <a:spcBef>
                <a:spcPts val="240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may imply importance</a:t>
            </a:r>
          </a:p>
          <a:p>
            <a:pPr algn="l" rtl="0">
              <a:spcBef>
                <a:spcPts val="2400"/>
              </a:spcBef>
              <a:buClr>
                <a:srgbClr val="00B050"/>
              </a:buClr>
              <a:buFont typeface="Courier New" panose="02070309020205020404" pitchFamily="49" charset="0"/>
              <a:buChar char="o"/>
            </a:pPr>
            <a:r>
              <a:rPr lang="en-US" sz="3500" dirty="0" smtClean="0">
                <a:cs typeface="Times New Roman" panose="02020603050405020304" pitchFamily="18" charset="0"/>
              </a:rPr>
              <a:t>Use surprise to attract not distract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Right Arrow 2"/>
          <p:cNvSpPr/>
          <p:nvPr/>
        </p:nvSpPr>
        <p:spPr>
          <a:xfrm rot="16200000">
            <a:off x="7122" y="4710473"/>
            <a:ext cx="1315330" cy="362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59632" y="5072114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200" dirty="0" smtClean="0"/>
              <a:t>These differences distract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5995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Be Consistent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draw attention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may imply </a:t>
            </a:r>
            <a:r>
              <a:rPr lang="en-US" sz="35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importance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surprise to attract not distract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0" name="Right Arrow 9"/>
          <p:cNvSpPr/>
          <p:nvPr/>
        </p:nvSpPr>
        <p:spPr>
          <a:xfrm rot="16200000">
            <a:off x="5535689" y="3689447"/>
            <a:ext cx="1315330" cy="362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25102" y="4811982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200" dirty="0" smtClean="0"/>
              <a:t>This implies importance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10099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Be Consistent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draw </a:t>
            </a:r>
            <a:r>
              <a:rPr lang="en-US" sz="35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attention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may imply </a:t>
            </a:r>
            <a:r>
              <a:rPr lang="en-US" sz="35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importance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</a:t>
            </a:r>
            <a:r>
              <a:rPr lang="en-US" sz="35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surprise</a:t>
            </a:r>
            <a:r>
              <a:rPr lang="en-US" sz="3500" dirty="0" smtClean="0">
                <a:cs typeface="Times New Roman" panose="02020603050405020304" pitchFamily="18" charset="0"/>
              </a:rPr>
              <a:t> to </a:t>
            </a:r>
            <a:r>
              <a:rPr lang="en-US" sz="35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attract</a:t>
            </a:r>
            <a:r>
              <a:rPr lang="en-US" sz="3500" dirty="0" smtClean="0">
                <a:cs typeface="Times New Roman" panose="02020603050405020304" pitchFamily="18" charset="0"/>
              </a:rPr>
              <a:t> not distract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1" name="TextBox 10"/>
          <p:cNvSpPr txBox="1"/>
          <p:nvPr/>
        </p:nvSpPr>
        <p:spPr>
          <a:xfrm>
            <a:off x="2188741" y="4725144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200" dirty="0" smtClean="0"/>
              <a:t>Confusing differences</a:t>
            </a:r>
            <a:endParaRPr lang="en-US" sz="3200" dirty="0"/>
          </a:p>
        </p:txBody>
      </p:sp>
      <p:sp>
        <p:nvSpPr>
          <p:cNvPr id="13" name="Right Arrow 12"/>
          <p:cNvSpPr/>
          <p:nvPr/>
        </p:nvSpPr>
        <p:spPr>
          <a:xfrm rot="16200000">
            <a:off x="4044368" y="4273673"/>
            <a:ext cx="580219" cy="187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6200000">
            <a:off x="5328089" y="3901211"/>
            <a:ext cx="1296135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6200000">
            <a:off x="2386337" y="4273673"/>
            <a:ext cx="580219" cy="187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703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Be Consistent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draw attention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may imply importance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surprise to attract not distract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Explosion 2 2"/>
          <p:cNvSpPr/>
          <p:nvPr/>
        </p:nvSpPr>
        <p:spPr>
          <a:xfrm>
            <a:off x="3347864" y="2996952"/>
            <a:ext cx="2016224" cy="1512168"/>
          </a:xfrm>
          <a:prstGeom prst="irregularSeal2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663788" y="5085184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200" dirty="0" smtClean="0"/>
              <a:t>This surprise attracts</a:t>
            </a:r>
            <a:endParaRPr lang="en-US" sz="3200" dirty="0"/>
          </a:p>
        </p:txBody>
      </p:sp>
      <p:sp>
        <p:nvSpPr>
          <p:cNvPr id="11" name="Right Arrow 10"/>
          <p:cNvSpPr/>
          <p:nvPr/>
        </p:nvSpPr>
        <p:spPr>
          <a:xfrm rot="14442094">
            <a:off x="4552903" y="4611337"/>
            <a:ext cx="850626" cy="2062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40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Visual and Aural Aids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752527"/>
          </a:xfrm>
        </p:spPr>
        <p:txBody>
          <a:bodyPr>
            <a:normAutofit/>
          </a:bodyPr>
          <a:lstStyle/>
          <a:p>
            <a:pPr marL="0" indent="0" algn="l" rtl="0">
              <a:spcBef>
                <a:spcPts val="2400"/>
              </a:spcBef>
              <a:buNone/>
            </a:pPr>
            <a:r>
              <a:rPr lang="en-US" b="1" dirty="0" smtClean="0"/>
              <a:t>Be Consistent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draw attention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Differences may imply importance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Use surprise to attract not distract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Explosion 2 2"/>
          <p:cNvSpPr/>
          <p:nvPr/>
        </p:nvSpPr>
        <p:spPr>
          <a:xfrm>
            <a:off x="3347864" y="2996952"/>
            <a:ext cx="2016224" cy="1512168"/>
          </a:xfrm>
          <a:prstGeom prst="irregularSeal2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79912" y="5097454"/>
            <a:ext cx="2612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200" dirty="0" smtClean="0"/>
              <a:t>These distract</a:t>
            </a:r>
            <a:endParaRPr lang="en-US" sz="3200" dirty="0"/>
          </a:p>
        </p:txBody>
      </p:sp>
      <p:sp>
        <p:nvSpPr>
          <p:cNvPr id="11" name="Right Arrow 10"/>
          <p:cNvSpPr/>
          <p:nvPr/>
        </p:nvSpPr>
        <p:spPr>
          <a:xfrm rot="14442094">
            <a:off x="4552903" y="4611337"/>
            <a:ext cx="850626" cy="2062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xplosion 2 12"/>
          <p:cNvSpPr/>
          <p:nvPr/>
        </p:nvSpPr>
        <p:spPr>
          <a:xfrm rot="801823">
            <a:off x="4675006" y="2105163"/>
            <a:ext cx="2640203" cy="1512168"/>
          </a:xfrm>
          <a:prstGeom prst="irregularSeal2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6200000">
            <a:off x="4897832" y="4231253"/>
            <a:ext cx="1628550" cy="1680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87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Question Time 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579296" cy="5248263"/>
          </a:xfrm>
        </p:spPr>
        <p:txBody>
          <a:bodyPr>
            <a:normAutofit/>
          </a:bodyPr>
          <a:lstStyle/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3500" dirty="0" smtClean="0">
                <a:cs typeface="Times New Roman" panose="02020603050405020304" pitchFamily="18" charset="0"/>
              </a:rPr>
              <a:t>Expect three types of questions</a:t>
            </a:r>
          </a:p>
          <a:p>
            <a:pPr marL="971550" lvl="1" indent="-514350" algn="l" rtl="0">
              <a:spcBef>
                <a:spcPts val="2400"/>
              </a:spcBef>
              <a:buFont typeface="+mj-lt"/>
              <a:buAutoNum type="arabicPeriod"/>
            </a:pPr>
            <a:r>
              <a:rPr lang="en-US" sz="3200" dirty="0"/>
              <a:t>The first is the genuine request for </a:t>
            </a:r>
            <a:r>
              <a:rPr lang="en-US" sz="3200" dirty="0" smtClean="0"/>
              <a:t>knowledge</a:t>
            </a:r>
          </a:p>
          <a:p>
            <a:pPr marL="971550" lvl="1" indent="-514350" algn="l" rtl="0">
              <a:spcBef>
                <a:spcPts val="2400"/>
              </a:spcBef>
              <a:buFont typeface="+mj-lt"/>
              <a:buAutoNum type="arabicPeriod"/>
            </a:pPr>
            <a:r>
              <a:rPr lang="en-US" sz="3200" dirty="0"/>
              <a:t>The second is the selfish question, in which the questioner merely wishes to draw attention to </a:t>
            </a:r>
            <a:r>
              <a:rPr lang="en-US" sz="3200" dirty="0" smtClean="0"/>
              <a:t>him</a:t>
            </a:r>
          </a:p>
          <a:p>
            <a:pPr marL="971550" lvl="1" indent="-514350" algn="l" rtl="0">
              <a:spcBef>
                <a:spcPts val="2400"/>
              </a:spcBef>
              <a:buFont typeface="+mj-lt"/>
              <a:buAutoNum type="arabicPeriod"/>
            </a:pPr>
            <a:r>
              <a:rPr lang="en-US" sz="3200" dirty="0"/>
              <a:t>The third and most important category is the malicious question</a:t>
            </a:r>
          </a:p>
          <a:p>
            <a:pPr marL="971550" lvl="1" indent="-514350" algn="l" rtl="0">
              <a:spcBef>
                <a:spcPts val="2400"/>
              </a:spcBef>
              <a:buFont typeface="+mj-lt"/>
              <a:buAutoNum type="arabicPeriod"/>
            </a:pPr>
            <a:endParaRPr lang="en-US" sz="3100" dirty="0" smtClean="0"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22346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What to Say and How to Say 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/>
              <a:t>The Introduction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Define the </a:t>
            </a:r>
            <a:r>
              <a:rPr lang="en-US" dirty="0" smtClean="0"/>
              <a:t>Problem</a:t>
            </a:r>
          </a:p>
          <a:p>
            <a:pPr marL="914400" lvl="1" indent="-457200" algn="l" rtl="0">
              <a:buFont typeface="Wingdings" panose="05000000000000000000" pitchFamily="2" charset="2"/>
              <a:buChar char="ü"/>
            </a:pPr>
            <a:r>
              <a:rPr lang="en-US" dirty="0"/>
              <a:t>If the audience doesn’t understand the </a:t>
            </a:r>
            <a:r>
              <a:rPr lang="en-US" dirty="0" smtClean="0"/>
              <a:t>problem, then they won’t understand the rest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Motivate </a:t>
            </a:r>
            <a:r>
              <a:rPr lang="en-US" dirty="0"/>
              <a:t>the</a:t>
            </a:r>
            <a:r>
              <a:rPr lang="en-US" dirty="0"/>
              <a:t> </a:t>
            </a:r>
            <a:r>
              <a:rPr lang="en-US" dirty="0" smtClean="0"/>
              <a:t>Audience</a:t>
            </a:r>
          </a:p>
          <a:p>
            <a:pPr marL="854075" lvl="1" indent="-396875" algn="l" rtl="0">
              <a:buFont typeface="Wingdings" panose="05000000000000000000" pitchFamily="2" charset="2"/>
              <a:buChar char="ü"/>
            </a:pPr>
            <a:r>
              <a:rPr lang="en-US" dirty="0"/>
              <a:t>Explain why the problem is so </a:t>
            </a:r>
            <a:r>
              <a:rPr lang="en-US" dirty="0" smtClean="0"/>
              <a:t>important</a:t>
            </a:r>
            <a:endParaRPr lang="en-US" dirty="0"/>
          </a:p>
          <a:p>
            <a:pPr marL="514350" indent="-457200"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Introduce </a:t>
            </a:r>
            <a:r>
              <a:rPr lang="en-US" dirty="0" smtClean="0"/>
              <a:t>Terminology</a:t>
            </a:r>
          </a:p>
          <a:p>
            <a:pPr marL="854075" lvl="1" indent="-396875" algn="l" rtl="0">
              <a:buFont typeface="Wingdings" panose="05000000000000000000" pitchFamily="2" charset="2"/>
              <a:buChar char="ü"/>
            </a:pPr>
            <a:r>
              <a:rPr lang="en-US" dirty="0"/>
              <a:t>All terms must be introduced early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3" name="Rectangle 12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3175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Question Time 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579296" cy="5248263"/>
          </a:xfrm>
        </p:spPr>
        <p:txBody>
          <a:bodyPr>
            <a:noAutofit/>
          </a:bodyPr>
          <a:lstStyle/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The best defense against these types of questions is to be </a:t>
            </a:r>
            <a:endParaRPr lang="en-US" dirty="0" smtClean="0"/>
          </a:p>
          <a:p>
            <a:pPr lvl="1" algn="l" rtl="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prepared</a:t>
            </a:r>
            <a:r>
              <a:rPr lang="en-US" dirty="0"/>
              <a:t>, </a:t>
            </a:r>
            <a:endParaRPr lang="en-US" dirty="0" smtClean="0"/>
          </a:p>
          <a:p>
            <a:pPr lvl="1" algn="l" rtl="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Polite</a:t>
            </a:r>
          </a:p>
          <a:p>
            <a:pPr lvl="1" algn="l" rtl="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avoid </a:t>
            </a:r>
            <a:r>
              <a:rPr lang="en-US" dirty="0"/>
              <a:t>getting involved in a lengthy </a:t>
            </a:r>
            <a:r>
              <a:rPr lang="en-US" dirty="0" smtClean="0"/>
              <a:t>exchange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Offer to discuss it after the </a:t>
            </a:r>
            <a:r>
              <a:rPr lang="en-US" dirty="0" smtClean="0"/>
              <a:t>talk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Do </a:t>
            </a:r>
            <a:r>
              <a:rPr lang="en-US" dirty="0"/>
              <a:t>not be afraid to answer “I don’t know” to some questions</a:t>
            </a:r>
            <a:endParaRPr lang="en-US" dirty="0" smtClean="0"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81505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1750501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listening</a:t>
            </a:r>
            <a:endParaRPr lang="en-US" dirty="0"/>
          </a:p>
        </p:txBody>
      </p:sp>
      <p:pic>
        <p:nvPicPr>
          <p:cNvPr id="11266" name="Picture 2" descr="نتيجة بحث الصور عن ‪question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155" y="3084536"/>
            <a:ext cx="2638425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491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What to Say and How to Say 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/>
              <a:t>The Introduction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Discuss Earlier Work</a:t>
            </a:r>
            <a:endParaRPr lang="en-US" dirty="0" smtClean="0"/>
          </a:p>
          <a:p>
            <a:pPr marL="914400" lvl="1" indent="-457200" algn="l" rtl="0">
              <a:buFont typeface="Wingdings" panose="05000000000000000000" pitchFamily="2" charset="2"/>
              <a:buChar char="ü"/>
            </a:pPr>
            <a:r>
              <a:rPr lang="en-US" dirty="0" smtClean="0"/>
              <a:t>Explain </a:t>
            </a:r>
            <a:r>
              <a:rPr lang="en-US" dirty="0"/>
              <a:t>why your work is different from </a:t>
            </a:r>
            <a:r>
              <a:rPr lang="en-US" dirty="0" smtClean="0"/>
              <a:t>others work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Emphasize the Contributions of your Paper</a:t>
            </a:r>
            <a:endParaRPr lang="en-US" dirty="0" smtClean="0"/>
          </a:p>
          <a:p>
            <a:pPr marL="854075" lvl="1" indent="-396875" algn="l" rtl="0">
              <a:buFont typeface="Wingdings" panose="05000000000000000000" pitchFamily="2" charset="2"/>
              <a:buChar char="ü"/>
            </a:pPr>
            <a:r>
              <a:rPr lang="en-US" dirty="0" smtClean="0"/>
              <a:t>Explicitly </a:t>
            </a:r>
            <a:r>
              <a:rPr lang="en-US" dirty="0"/>
              <a:t>and succinctly state the contributions made by your </a:t>
            </a:r>
            <a:r>
              <a:rPr lang="en-US" dirty="0" smtClean="0"/>
              <a:t>paper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2761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What to Say and How to Say 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/>
              <a:t>The Body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Abstract the Major Results</a:t>
            </a:r>
            <a:endParaRPr lang="en-US" dirty="0" smtClean="0"/>
          </a:p>
          <a:p>
            <a:pPr marL="914400" lvl="1" indent="-457200" algn="l" rtl="0">
              <a:buFont typeface="Wingdings" panose="05000000000000000000" pitchFamily="2" charset="2"/>
              <a:buChar char="ü"/>
            </a:pPr>
            <a:r>
              <a:rPr lang="en-US" dirty="0"/>
              <a:t>Describe the key results of the presentation</a:t>
            </a:r>
            <a:endParaRPr lang="en-US" dirty="0" smtClean="0"/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Explain the Significance of the </a:t>
            </a:r>
            <a:r>
              <a:rPr lang="en-US" dirty="0" smtClean="0"/>
              <a:t>Results</a:t>
            </a:r>
          </a:p>
          <a:p>
            <a:pPr marL="854075" lvl="1" indent="-396875" algn="l" rtl="0">
              <a:buFont typeface="Wingdings" panose="05000000000000000000" pitchFamily="2" charset="2"/>
              <a:buChar char="ü"/>
            </a:pPr>
            <a:r>
              <a:rPr lang="en-US" dirty="0"/>
              <a:t>Focus on anything unexpected or crucial to supporting your </a:t>
            </a:r>
            <a:r>
              <a:rPr lang="en-US" dirty="0" smtClean="0"/>
              <a:t>conclusions</a:t>
            </a:r>
          </a:p>
          <a:p>
            <a:pPr marL="400050" algn="l" rtl="0">
              <a:buFont typeface="Wingdings" panose="05000000000000000000" pitchFamily="2" charset="2"/>
              <a:buChar char="§"/>
            </a:pPr>
            <a:r>
              <a:rPr lang="en-US" dirty="0"/>
              <a:t>Sketch</a:t>
            </a:r>
            <a:r>
              <a:rPr lang="en-US" dirty="0"/>
              <a:t> a Proof of the Crucial </a:t>
            </a:r>
            <a:r>
              <a:rPr lang="en-US" dirty="0" smtClean="0"/>
              <a:t>Results</a:t>
            </a:r>
          </a:p>
          <a:p>
            <a:pPr marL="971550" lvl="1" indent="-457200" algn="l" rtl="0">
              <a:buFont typeface="Wingdings" panose="05000000000000000000" pitchFamily="2" charset="2"/>
              <a:buChar char="ü"/>
            </a:pPr>
            <a:r>
              <a:rPr lang="en-US" dirty="0"/>
              <a:t>State the hypotheses and experimental design as simply as possible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2412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What to Say and How to Say 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b="1" dirty="0" smtClean="0"/>
              <a:t>The Body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Use Pictures and Figures</a:t>
            </a:r>
          </a:p>
          <a:p>
            <a:pPr marL="914400" lvl="1" indent="-457200" algn="l" rtl="0">
              <a:buFont typeface="Wingdings" panose="05000000000000000000" pitchFamily="2" charset="2"/>
              <a:buChar char="ü"/>
            </a:pPr>
            <a:r>
              <a:rPr lang="en-US" dirty="0"/>
              <a:t>Digital photos are an easy way to share with the audience the physical arrangement of your experimental setup</a:t>
            </a:r>
            <a:endParaRPr lang="en-US" dirty="0" smtClean="0"/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Don’t Inflict Pain on the Audience</a:t>
            </a:r>
            <a:endParaRPr lang="en-US" dirty="0" smtClean="0"/>
          </a:p>
          <a:p>
            <a:pPr marL="854075" lvl="1" indent="-396875" algn="l" rtl="0">
              <a:buFont typeface="Wingdings" panose="05000000000000000000" pitchFamily="2" charset="2"/>
              <a:buChar char="ü"/>
            </a:pPr>
            <a:r>
              <a:rPr lang="en-US" dirty="0" smtClean="0"/>
              <a:t>Never </a:t>
            </a:r>
            <a:r>
              <a:rPr lang="en-US" dirty="0"/>
              <a:t>waste an audience’s time taking them through a step-by-step history of your </a:t>
            </a:r>
            <a:r>
              <a:rPr lang="en-US" dirty="0" smtClean="0"/>
              <a:t>projects</a:t>
            </a:r>
          </a:p>
          <a:p>
            <a:pPr marL="854075" lvl="1" indent="-396875" algn="l" rtl="0">
              <a:buFont typeface="Wingdings" panose="05000000000000000000" pitchFamily="2" charset="2"/>
              <a:buChar char="ü"/>
            </a:pPr>
            <a:r>
              <a:rPr lang="en-US" dirty="0"/>
              <a:t>Don’t try to convince an uninterested audience that you were a </a:t>
            </a:r>
            <a:r>
              <a:rPr lang="en-US" dirty="0" smtClean="0"/>
              <a:t>superhuman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2541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What to Say and How to Say 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/>
              <a:t>The Body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Avoid Complex Tables</a:t>
            </a:r>
            <a:endParaRPr lang="en-US" dirty="0" smtClean="0"/>
          </a:p>
          <a:p>
            <a:pPr marL="914400" lvl="1" indent="-457200" algn="l" rtl="0">
              <a:buFont typeface="Wingdings" panose="05000000000000000000" pitchFamily="2" charset="2"/>
              <a:buChar char="ü"/>
            </a:pPr>
            <a:r>
              <a:rPr lang="en-US" dirty="0"/>
              <a:t>Digital photos are an easy way to share with the audience the physical arrangement of your experimental setup</a:t>
            </a:r>
            <a:endParaRPr lang="en-US" dirty="0" smtClean="0"/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Have a Purpose and Conclusion for Each Slide</a:t>
            </a:r>
            <a:endParaRPr lang="en-US" dirty="0" smtClean="0"/>
          </a:p>
          <a:p>
            <a:pPr marL="854075" lvl="1" indent="-396875" algn="l" rtl="0">
              <a:buFont typeface="Wingdings" panose="05000000000000000000" pitchFamily="2" charset="2"/>
              <a:buChar char="ü"/>
            </a:pPr>
            <a:r>
              <a:rPr lang="en-US" dirty="0"/>
              <a:t>Always ask yourself “Why do I need this slide</a:t>
            </a:r>
            <a:r>
              <a:rPr lang="en-US" dirty="0" smtClean="0"/>
              <a:t>?”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5193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/>
              <a:t>What to Say and How to Say It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4826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/>
              <a:t>The Conclusion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Restate </a:t>
            </a:r>
            <a:r>
              <a:rPr lang="en-US" dirty="0"/>
              <a:t>the lessons learned in a </a:t>
            </a:r>
            <a:r>
              <a:rPr lang="en-US" dirty="0" smtClean="0"/>
              <a:t>short manner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Be Open About Problems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dirty="0"/>
              <a:t>Indicate that your Talk is Over</a:t>
            </a:r>
          </a:p>
          <a:p>
            <a:pPr algn="l" rtl="0">
              <a:spcBef>
                <a:spcPts val="2400"/>
              </a:spcBef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How to Present your Paper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9" y="620688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 rot="10800000">
            <a:off x="0" y="623731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870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6019</TotalTime>
  <Words>1454</Words>
  <Application>Microsoft Office PowerPoint</Application>
  <PresentationFormat>On-screen Show (4:3)</PresentationFormat>
  <Paragraphs>277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Arabic Typesetting</vt:lpstr>
      <vt:lpstr>Arial</vt:lpstr>
      <vt:lpstr>Arial Black</vt:lpstr>
      <vt:lpstr>Bell MT</vt:lpstr>
      <vt:lpstr>Bodoni MT Poster Compressed</vt:lpstr>
      <vt:lpstr>Calibri</vt:lpstr>
      <vt:lpstr>Courier New</vt:lpstr>
      <vt:lpstr>Monotype Corsiva</vt:lpstr>
      <vt:lpstr>Times New Roman</vt:lpstr>
      <vt:lpstr>Wingdings</vt:lpstr>
      <vt:lpstr>Office Theme</vt:lpstr>
      <vt:lpstr>PowerPoint Presentation</vt:lpstr>
      <vt:lpstr>Contents</vt:lpstr>
      <vt:lpstr>What to Say and How to Say It</vt:lpstr>
      <vt:lpstr>What to Say and How to Say It</vt:lpstr>
      <vt:lpstr>What to Say and How to Say It</vt:lpstr>
      <vt:lpstr>What to Say and How to Say It</vt:lpstr>
      <vt:lpstr>What to Say and How to Say It</vt:lpstr>
      <vt:lpstr>What to Say and How to Say It</vt:lpstr>
      <vt:lpstr>What to Say and How to Say It</vt:lpstr>
      <vt:lpstr>Getting Through to the Audience</vt:lpstr>
      <vt:lpstr>Getting Through to the Audience</vt:lpstr>
      <vt:lpstr>Getting Through to the Audience</vt:lpstr>
      <vt:lpstr>Getting Through to the Audience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Visual and Aural Aids</vt:lpstr>
      <vt:lpstr>Question Time </vt:lpstr>
      <vt:lpstr>Question Time </vt:lpstr>
      <vt:lpstr>Thank you for listening</vt:lpstr>
    </vt:vector>
  </TitlesOfParts>
  <Company>Microsoft (C)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Logic Design</dc:title>
  <dc:creator>DR.Ahmed Saker</dc:creator>
  <cp:lastModifiedBy>Salah Saleh</cp:lastModifiedBy>
  <cp:revision>528</cp:revision>
  <cp:lastPrinted>2017-04-10T08:30:32Z</cp:lastPrinted>
  <dcterms:created xsi:type="dcterms:W3CDTF">2017-04-04T19:56:17Z</dcterms:created>
  <dcterms:modified xsi:type="dcterms:W3CDTF">2017-11-21T23:43:14Z</dcterms:modified>
</cp:coreProperties>
</file>