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  <p:sldMasterId id="2147483708" r:id="rId2"/>
    <p:sldMasterId id="2147483768" r:id="rId3"/>
  </p:sldMasterIdLst>
  <p:sldIdLst>
    <p:sldId id="256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2" r:id="rId15"/>
    <p:sldId id="283" r:id="rId16"/>
    <p:sldId id="284" r:id="rId17"/>
    <p:sldId id="271" r:id="rId18"/>
    <p:sldId id="272" r:id="rId19"/>
    <p:sldId id="280" r:id="rId20"/>
    <p:sldId id="274" r:id="rId21"/>
    <p:sldId id="276" r:id="rId22"/>
    <p:sldId id="277" r:id="rId23"/>
    <p:sldId id="278" r:id="rId24"/>
    <p:sldId id="285" r:id="rId25"/>
    <p:sldId id="286" r:id="rId26"/>
    <p:sldId id="281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66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04/03/1439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ENDNOTE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19200" y="4989013"/>
            <a:ext cx="6858000" cy="944951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dirty="0" smtClean="0"/>
              <a:t>Assist. Prof. </a:t>
            </a:r>
            <a:r>
              <a:rPr lang="en-US" dirty="0" err="1" smtClean="0"/>
              <a:t>Ayad</a:t>
            </a:r>
            <a:r>
              <a:rPr lang="en-US" dirty="0" smtClean="0"/>
              <a:t> </a:t>
            </a:r>
            <a:r>
              <a:rPr lang="en-US" dirty="0" err="1" smtClean="0"/>
              <a:t>Ibraheem</a:t>
            </a:r>
            <a:endParaRPr lang="en-US" dirty="0" smtClean="0"/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Basrah</a:t>
            </a:r>
            <a:r>
              <a:rPr lang="en-US" dirty="0" smtClean="0"/>
              <a:t> Uni., Education Coll. for pure Sci., Computer Sci. Dept.)</a:t>
            </a:r>
          </a:p>
          <a:p>
            <a:pPr algn="ctr"/>
            <a:r>
              <a:rPr lang="en-US" dirty="0" smtClean="0"/>
              <a:t>Nov. 2017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4906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Reference to EndNote</a:t>
            </a:r>
            <a:endParaRPr lang="ar-IQ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66581"/>
            <a:ext cx="8229600" cy="4242362"/>
          </a:xfrm>
        </p:spPr>
      </p:pic>
    </p:spTree>
    <p:extLst>
      <p:ext uri="{BB962C8B-B14F-4D97-AF65-F5344CB8AC3E}">
        <p14:creationId xmlns:p14="http://schemas.microsoft.com/office/powerpoint/2010/main" val="175193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Imported References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82330"/>
            <a:ext cx="8229600" cy="4210865"/>
          </a:xfrm>
        </p:spPr>
      </p:pic>
    </p:spTree>
    <p:extLst>
      <p:ext uri="{BB962C8B-B14F-4D97-AF65-F5344CB8AC3E}">
        <p14:creationId xmlns:p14="http://schemas.microsoft.com/office/powerpoint/2010/main" val="352418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methods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81210"/>
            <a:ext cx="8229600" cy="4213105"/>
          </a:xfrm>
        </p:spPr>
      </p:pic>
    </p:spTree>
    <p:extLst>
      <p:ext uri="{BB962C8B-B14F-4D97-AF65-F5344CB8AC3E}">
        <p14:creationId xmlns:p14="http://schemas.microsoft.com/office/powerpoint/2010/main" val="157525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full text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3545"/>
            <a:ext cx="8229600" cy="4328435"/>
          </a:xfrm>
        </p:spPr>
      </p:pic>
    </p:spTree>
    <p:extLst>
      <p:ext uri="{BB962C8B-B14F-4D97-AF65-F5344CB8AC3E}">
        <p14:creationId xmlns:p14="http://schemas.microsoft.com/office/powerpoint/2010/main" val="357663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09884"/>
            <a:ext cx="8229600" cy="4355756"/>
          </a:xfrm>
        </p:spPr>
      </p:pic>
    </p:spTree>
    <p:extLst>
      <p:ext uri="{BB962C8B-B14F-4D97-AF65-F5344CB8AC3E}">
        <p14:creationId xmlns:p14="http://schemas.microsoft.com/office/powerpoint/2010/main" val="199911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Search in Google Scholar</a:t>
            </a:r>
            <a:endParaRPr lang="ar-IQ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000" dirty="0" smtClean="0"/>
              <a:t>First, Go to </a:t>
            </a:r>
            <a:r>
              <a:rPr lang="en-US" sz="2000" dirty="0"/>
              <a:t>G</a:t>
            </a:r>
            <a:r>
              <a:rPr lang="en-US" sz="2000" dirty="0" smtClean="0"/>
              <a:t>oogle scholar and add </a:t>
            </a:r>
            <a:r>
              <a:rPr lang="en-US" sz="2000" dirty="0"/>
              <a:t>G</a:t>
            </a:r>
            <a:r>
              <a:rPr lang="en-US" sz="2000" dirty="0" smtClean="0"/>
              <a:t>oogle scholar extension.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93" y="1823762"/>
            <a:ext cx="766762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51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Searching Google Scholar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000" smtClean="0"/>
              <a:t>Second, search in Google scholar.</a:t>
            </a: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006" y="1793352"/>
            <a:ext cx="4445953" cy="378247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33" y="1831398"/>
            <a:ext cx="504400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0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Input reference manually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  <a:defRPr/>
            </a:pPr>
            <a:endParaRPr lang="en-US" sz="2000" dirty="0" smtClean="0"/>
          </a:p>
          <a:p>
            <a:pPr algn="l" rtl="0">
              <a:lnSpc>
                <a:spcPct val="90000"/>
              </a:lnSpc>
              <a:defRPr/>
            </a:pPr>
            <a:r>
              <a:rPr lang="en-US" sz="2000" dirty="0" smtClean="0"/>
              <a:t>Open </a:t>
            </a:r>
            <a:r>
              <a:rPr lang="en-US" sz="2000" dirty="0"/>
              <a:t>an EndNote Library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2000" dirty="0"/>
              <a:t>Click on </a:t>
            </a:r>
            <a:r>
              <a:rPr lang="en-US" sz="2000" b="1" dirty="0"/>
              <a:t>Reference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2000" dirty="0"/>
              <a:t>Click on</a:t>
            </a:r>
            <a:r>
              <a:rPr lang="en-US" sz="2000" b="1" dirty="0"/>
              <a:t> New Reference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2000" dirty="0"/>
              <a:t>At the</a:t>
            </a:r>
            <a:r>
              <a:rPr lang="en-US" sz="2000" b="1" dirty="0"/>
              <a:t> Reference Type </a:t>
            </a:r>
            <a:r>
              <a:rPr lang="en-US" sz="2000" dirty="0"/>
              <a:t>drop-down menu, select the correct template for the reference to be input (i.e. Journal article, conference paper, etc.)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2000" dirty="0"/>
              <a:t>Begin inputting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2000" dirty="0"/>
              <a:t>Complete and close EndNote Library</a:t>
            </a:r>
          </a:p>
          <a:p>
            <a:pPr algn="l" rtl="0">
              <a:lnSpc>
                <a:spcPct val="90000"/>
              </a:lnSpc>
              <a:defRPr/>
            </a:pPr>
            <a:r>
              <a:rPr lang="en-US" sz="2000" dirty="0"/>
              <a:t>Note: For joint authors, press the enter key after inputting each author’s name</a:t>
            </a:r>
          </a:p>
          <a:p>
            <a:pPr algn="l" rtl="0"/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323" y="1624760"/>
            <a:ext cx="4414172" cy="3153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21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Cite While You Write (CWYW)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You need to configure the citation style ( such as IEEE, </a:t>
            </a:r>
            <a:r>
              <a:rPr lang="en-US" dirty="0"/>
              <a:t>H</a:t>
            </a:r>
            <a:r>
              <a:rPr lang="en-US" dirty="0" smtClean="0"/>
              <a:t>arvard, ….).</a:t>
            </a: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787" y="2252756"/>
            <a:ext cx="6476427" cy="367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43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 references from EndNote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37478"/>
            <a:ext cx="8229600" cy="4300569"/>
          </a:xfrm>
        </p:spPr>
      </p:pic>
    </p:spTree>
    <p:extLst>
      <p:ext uri="{BB962C8B-B14F-4D97-AF65-F5344CB8AC3E}">
        <p14:creationId xmlns:p14="http://schemas.microsoft.com/office/powerpoint/2010/main" val="8701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EndNote?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  <a:spcBef>
                <a:spcPct val="0"/>
              </a:spcBef>
              <a:buClrTx/>
            </a:pPr>
            <a:r>
              <a:rPr lang="en-US" sz="2800" dirty="0">
                <a:solidFill>
                  <a:srgbClr val="C00000"/>
                </a:solidFill>
              </a:rPr>
              <a:t>EndNote</a:t>
            </a:r>
            <a:r>
              <a:rPr lang="en-US" sz="2800" dirty="0"/>
              <a:t> is a </a:t>
            </a:r>
            <a:r>
              <a:rPr lang="en-US" sz="2800" dirty="0">
                <a:solidFill>
                  <a:srgbClr val="00B0F0"/>
                </a:solidFill>
              </a:rPr>
              <a:t>bibliographic</a:t>
            </a:r>
            <a:r>
              <a:rPr lang="en-US" sz="2800" dirty="0"/>
              <a:t> management software program designed </a:t>
            </a:r>
            <a:r>
              <a:rPr lang="en-US" sz="2800" dirty="0" smtClean="0"/>
              <a:t>to:</a:t>
            </a:r>
            <a:endParaRPr lang="en-US" sz="2800" dirty="0"/>
          </a:p>
          <a:p>
            <a:pPr lvl="1" algn="just" rtl="0">
              <a:buFont typeface="Arial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tores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and organizes </a:t>
            </a:r>
            <a:r>
              <a:rPr lang="en-US" sz="2800" dirty="0">
                <a:solidFill>
                  <a:srgbClr val="FF0000"/>
                </a:solidFill>
              </a:rPr>
              <a:t>citations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found from many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sources.</a:t>
            </a: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lvl="1" algn="just" rtl="0">
              <a:buFont typeface="Arial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nserts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these citations into a </a:t>
            </a:r>
            <a:r>
              <a:rPr lang="en-US" sz="2800" dirty="0">
                <a:solidFill>
                  <a:srgbClr val="FF0000"/>
                </a:solidFill>
              </a:rPr>
              <a:t>Word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document, and</a:t>
            </a:r>
          </a:p>
          <a:p>
            <a:pPr lvl="1" algn="just" rtl="0">
              <a:buFont typeface="Arial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A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utomatically </a:t>
            </a:r>
            <a:r>
              <a:rPr lang="en-US" sz="2800" dirty="0">
                <a:solidFill>
                  <a:srgbClr val="FF0000"/>
                </a:solidFill>
              </a:rPr>
              <a:t>format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your references according to a predefined citation style</a:t>
            </a:r>
          </a:p>
          <a:p>
            <a:pPr algn="l" rtl="0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endParaRPr lang="en-US" dirty="0"/>
          </a:p>
          <a:p>
            <a:pPr algn="l" rtl="0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dirty="0"/>
              <a:t>	</a:t>
            </a:r>
            <a:endParaRPr lang="ar-IQ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76725"/>
            <a:ext cx="3076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82" y="5402298"/>
            <a:ext cx="2091834" cy="72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921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References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1487487"/>
            <a:ext cx="7505700" cy="4400550"/>
          </a:xfrm>
        </p:spPr>
      </p:pic>
    </p:spTree>
    <p:extLst>
      <p:ext uri="{BB962C8B-B14F-4D97-AF65-F5344CB8AC3E}">
        <p14:creationId xmlns:p14="http://schemas.microsoft.com/office/powerpoint/2010/main" val="232595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citation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11" y="1215068"/>
            <a:ext cx="8229601" cy="2765402"/>
          </a:xfrm>
        </p:spPr>
      </p:pic>
      <p:pic>
        <p:nvPicPr>
          <p:cNvPr id="5" name="عنصر نائب للمحتوى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77" y="4036735"/>
            <a:ext cx="8401908" cy="195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1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 references in Word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4937760"/>
          </a:xfrm>
        </p:spPr>
        <p:txBody>
          <a:bodyPr/>
          <a:lstStyle/>
          <a:p>
            <a:pPr algn="l" rtl="0"/>
            <a:r>
              <a:rPr lang="en-US" sz="2000" dirty="0" smtClean="0"/>
              <a:t>Select your references in EndNote. Then press export icon  </a:t>
            </a: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394" y="1617220"/>
            <a:ext cx="4883727" cy="4675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328054"/>
            <a:ext cx="3048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0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Done</a:t>
            </a:r>
            <a:endParaRPr lang="ar-IQ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79" y="1400197"/>
            <a:ext cx="7456837" cy="4057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9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hanks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Any Questions?</a:t>
            </a:r>
          </a:p>
          <a:p>
            <a:pPr algn="l" rtl="0"/>
            <a:r>
              <a:rPr lang="en-US" dirty="0" smtClean="0"/>
              <a:t>Please contact me at:</a:t>
            </a:r>
          </a:p>
          <a:p>
            <a:pPr lvl="1" algn="l" rtl="0"/>
            <a:r>
              <a:rPr lang="en-US" dirty="0" err="1" smtClean="0"/>
              <a:t>mraiadiraheemAT</a:t>
            </a:r>
            <a:r>
              <a:rPr lang="en-US" dirty="0" smtClean="0"/>
              <a:t>( </a:t>
            </a:r>
            <a:r>
              <a:rPr lang="en-US" dirty="0" err="1" smtClean="0"/>
              <a:t>gmail</a:t>
            </a:r>
            <a:r>
              <a:rPr lang="en-US" dirty="0" smtClean="0"/>
              <a:t>, yahoo ).</a:t>
            </a:r>
            <a:r>
              <a:rPr lang="en-US" dirty="0" smtClean="0"/>
              <a:t>com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23434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EndNote X2 Interface</a:t>
            </a:r>
            <a:endParaRPr lang="ar-IQ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5" y="1228295"/>
            <a:ext cx="8076570" cy="4542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739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EndNote Basics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dirty="0"/>
              <a:t>Creating an EndNote </a:t>
            </a:r>
            <a:r>
              <a:rPr lang="en-US" sz="2000" b="1" dirty="0">
                <a:solidFill>
                  <a:srgbClr val="C00000"/>
                </a:solidFill>
              </a:rPr>
              <a:t>Library </a:t>
            </a:r>
          </a:p>
          <a:p>
            <a:pPr lvl="1" algn="l" rtl="0"/>
            <a:r>
              <a:rPr lang="en-US" dirty="0" smtClean="0"/>
              <a:t>Open </a:t>
            </a:r>
            <a:r>
              <a:rPr lang="en-US" dirty="0"/>
              <a:t>the EndNote program. Click “new” under the File menu</a:t>
            </a:r>
          </a:p>
          <a:p>
            <a:pPr algn="l" rtl="0"/>
            <a:r>
              <a:rPr lang="en-US" sz="2000" dirty="0"/>
              <a:t>Adding </a:t>
            </a:r>
            <a:r>
              <a:rPr lang="en-US" sz="2000" b="1" dirty="0">
                <a:solidFill>
                  <a:srgbClr val="C00000"/>
                </a:solidFill>
              </a:rPr>
              <a:t>References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to Your EndNote Library by 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I</a:t>
            </a:r>
            <a:r>
              <a:rPr lang="en-US" b="1" dirty="0" smtClean="0">
                <a:solidFill>
                  <a:srgbClr val="C00000"/>
                </a:solidFill>
              </a:rPr>
              <a:t>mporting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/>
              <a:t>selected references from remote databases 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S</a:t>
            </a:r>
            <a:r>
              <a:rPr lang="en-US" b="1" dirty="0" smtClean="0">
                <a:solidFill>
                  <a:srgbClr val="C00000"/>
                </a:solidFill>
              </a:rPr>
              <a:t>earching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/>
              <a:t>remote databases and directly downloading the results 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I</a:t>
            </a:r>
            <a:r>
              <a:rPr lang="en-US" b="1" dirty="0" smtClean="0">
                <a:solidFill>
                  <a:srgbClr val="C00000"/>
                </a:solidFill>
              </a:rPr>
              <a:t>nputting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/>
              <a:t>references manually </a:t>
            </a:r>
          </a:p>
          <a:p>
            <a:pPr algn="l" rtl="0"/>
            <a:r>
              <a:rPr lang="en-US" sz="2000" dirty="0"/>
              <a:t>Organizing, Sorting and Searching an EndNote Library</a:t>
            </a:r>
          </a:p>
          <a:p>
            <a:pPr algn="l" rtl="0"/>
            <a:r>
              <a:rPr lang="en-US" sz="2000" b="1" dirty="0">
                <a:solidFill>
                  <a:srgbClr val="C00000"/>
                </a:solidFill>
              </a:rPr>
              <a:t>Exporting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References from EndNote to a Word Document </a:t>
            </a:r>
          </a:p>
          <a:p>
            <a:pPr lvl="1" algn="l" rtl="0"/>
            <a:r>
              <a:rPr lang="en-US" dirty="0"/>
              <a:t>to create a list of references</a:t>
            </a:r>
          </a:p>
          <a:p>
            <a:pPr lvl="1" algn="l" rtl="0"/>
            <a:r>
              <a:rPr lang="en-US" dirty="0"/>
              <a:t>to cite while you write (CWYW)</a:t>
            </a: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4422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Import references from remote database</a:t>
            </a:r>
            <a:endParaRPr lang="ar-IQ" sz="3600" dirty="0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45" y="1219200"/>
            <a:ext cx="7775509" cy="4937125"/>
          </a:xfrm>
        </p:spPr>
      </p:pic>
    </p:spTree>
    <p:extLst>
      <p:ext uri="{BB962C8B-B14F-4D97-AF65-F5344CB8AC3E}">
        <p14:creationId xmlns:p14="http://schemas.microsoft.com/office/powerpoint/2010/main" val="243421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earch criteria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69969"/>
            <a:ext cx="8229600" cy="4235586"/>
          </a:xfrm>
        </p:spPr>
      </p:pic>
    </p:spTree>
    <p:extLst>
      <p:ext uri="{BB962C8B-B14F-4D97-AF65-F5344CB8AC3E}">
        <p14:creationId xmlns:p14="http://schemas.microsoft.com/office/powerpoint/2010/main" val="39354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Group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92" y="1412776"/>
            <a:ext cx="8068698" cy="3668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361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Drag to Group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1978793"/>
            <a:ext cx="9052561" cy="2660957"/>
          </a:xfrm>
        </p:spPr>
      </p:pic>
    </p:spTree>
    <p:extLst>
      <p:ext uri="{BB962C8B-B14F-4D97-AF65-F5344CB8AC3E}">
        <p14:creationId xmlns:p14="http://schemas.microsoft.com/office/powerpoint/2010/main" val="6961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databases directly </a:t>
            </a:r>
            <a:endParaRPr lang="ar-IQ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2457"/>
            <a:ext cx="8229600" cy="4330611"/>
          </a:xfrm>
        </p:spPr>
      </p:pic>
    </p:spTree>
    <p:extLst>
      <p:ext uri="{BB962C8B-B14F-4D97-AF65-F5344CB8AC3E}">
        <p14:creationId xmlns:p14="http://schemas.microsoft.com/office/powerpoint/2010/main" val="325012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551</TotalTime>
  <Words>323</Words>
  <Application>Microsoft Office PowerPoint</Application>
  <PresentationFormat>عرض على الشاشة (3:4)‏</PresentationFormat>
  <Paragraphs>59</Paragraphs>
  <Slides>24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3</vt:i4>
      </vt:variant>
      <vt:variant>
        <vt:lpstr>عناوين الشرائح</vt:lpstr>
      </vt:variant>
      <vt:variant>
        <vt:i4>24</vt:i4>
      </vt:variant>
    </vt:vector>
  </HeadingPairs>
  <TitlesOfParts>
    <vt:vector size="27" baseType="lpstr">
      <vt:lpstr>أصل</vt:lpstr>
      <vt:lpstr>حيوية</vt:lpstr>
      <vt:lpstr>تدفق</vt:lpstr>
      <vt:lpstr>ENDNOTE</vt:lpstr>
      <vt:lpstr>What is EndNote?</vt:lpstr>
      <vt:lpstr>EndNote X2 Interface</vt:lpstr>
      <vt:lpstr>EndNote Basics</vt:lpstr>
      <vt:lpstr>Import references from remote database</vt:lpstr>
      <vt:lpstr>Search criteria</vt:lpstr>
      <vt:lpstr>Create Group</vt:lpstr>
      <vt:lpstr>Drag to Group</vt:lpstr>
      <vt:lpstr>Search databases directly </vt:lpstr>
      <vt:lpstr>Export Reference to EndNote</vt:lpstr>
      <vt:lpstr>Imported References</vt:lpstr>
      <vt:lpstr>Another methods</vt:lpstr>
      <vt:lpstr>Find full text</vt:lpstr>
      <vt:lpstr>Download</vt:lpstr>
      <vt:lpstr>Search in Google Scholar</vt:lpstr>
      <vt:lpstr>Searching Google Scholar</vt:lpstr>
      <vt:lpstr>Input reference manually</vt:lpstr>
      <vt:lpstr>Cite While You Write (CWYW)</vt:lpstr>
      <vt:lpstr>Import references from EndNote</vt:lpstr>
      <vt:lpstr>Select References</vt:lpstr>
      <vt:lpstr>Insert citation</vt:lpstr>
      <vt:lpstr>Store references in Word</vt:lpstr>
      <vt:lpstr>Done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EndNote</dc:title>
  <dc:creator>pc11</dc:creator>
  <cp:lastModifiedBy>pc11</cp:lastModifiedBy>
  <cp:revision>46</cp:revision>
  <dcterms:created xsi:type="dcterms:W3CDTF">2017-11-17T16:25:05Z</dcterms:created>
  <dcterms:modified xsi:type="dcterms:W3CDTF">2017-11-22T07:57:21Z</dcterms:modified>
</cp:coreProperties>
</file>