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8" r:id="rId10"/>
    <p:sldId id="269" r:id="rId11"/>
    <p:sldId id="272" r:id="rId12"/>
    <p:sldId id="276" r:id="rId13"/>
    <p:sldId id="273" r:id="rId14"/>
    <p:sldId id="271" r:id="rId15"/>
    <p:sldId id="277" r:id="rId16"/>
    <p:sldId id="275" r:id="rId17"/>
    <p:sldId id="270" r:id="rId18"/>
    <p:sldId id="279" r:id="rId19"/>
    <p:sldId id="280" r:id="rId20"/>
    <p:sldId id="281" r:id="rId21"/>
    <p:sldId id="278" r:id="rId22"/>
    <p:sldId id="286" r:id="rId23"/>
    <p:sldId id="267" r:id="rId24"/>
    <p:sldId id="283" r:id="rId25"/>
    <p:sldId id="284" r:id="rId26"/>
    <p:sldId id="285" r:id="rId27"/>
    <p:sldId id="282" r:id="rId28"/>
  </p:sldIdLst>
  <p:sldSz cx="9144000" cy="6858000" type="screen4x3"/>
  <p:notesSz cx="7104063" cy="10234613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2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11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993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993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702817FE-5ED3-4EE6-8264-BC69CE12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0118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025637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/>
          <a:lstStyle>
            <a:lvl1pPr algn="r">
              <a:defRPr sz="13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45" y="1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/>
          <a:lstStyle>
            <a:lvl1pPr algn="l">
              <a:defRPr sz="1300"/>
            </a:lvl1pPr>
          </a:lstStyle>
          <a:p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025637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 anchor="b"/>
          <a:lstStyle>
            <a:lvl1pPr algn="r">
              <a:defRPr sz="13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45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1" anchor="b"/>
          <a:lstStyle>
            <a:lvl1pPr algn="l">
              <a:defRPr sz="1300"/>
            </a:lvl1pPr>
          </a:lstStyle>
          <a:p>
            <a:fld id="{9A6A19B1-4D30-4CDE-B3D8-460A3B258B40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3274477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6A19B1-4D30-4CDE-B3D8-460A3B258B40}" type="slidenum">
              <a:rPr lang="ar-IQ" smtClean="0"/>
              <a:t>1</a:t>
            </a:fld>
            <a:endParaRPr lang="ar-IQ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875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7FF20-FA33-4BB7-AA5E-49146815956C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9992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52013-7438-4EBD-8AAD-D46FFBC9B440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781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D7B2-EDFE-4A2D-8F15-49DF8360A9E7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85387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83C31-EA2D-481F-8951-D9522E87080E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6927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F49F-0AC6-446A-B78F-BCDA005A08C2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9580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8B6A-884B-4D97-AC9A-5387963FE415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04740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B9C32-2C82-40D0-AA06-F83C3F104A1D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31593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FEF9-4D1F-4158-B620-401AFC02F259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03986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7BD97-C0F8-4476-9993-39B6A0231563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134270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B1E5C-A617-493D-9590-945CB96AE942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15017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AA60-C8F4-4763-BBB8-2C3D0E4D2C49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50754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IQ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D9F83-2DF5-45AE-ACF3-F145619A1B8F}" type="datetime8">
              <a:rPr lang="ar-IQ" smtClean="0"/>
              <a:t>21 تشرين الثاني، 17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2EFF3-6920-4C08-8189-8206C1A66ED4}" type="slidenum">
              <a:rPr lang="ar-IQ" smtClean="0"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1289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204863" y="4725144"/>
            <a:ext cx="4734272" cy="1296144"/>
          </a:xfrm>
        </p:spPr>
        <p:txBody>
          <a:bodyPr>
            <a:noAutofit/>
          </a:bodyPr>
          <a:lstStyle/>
          <a:p>
            <a:r>
              <a:rPr lang="ar-IQ" sz="2400" b="1" dirty="0" smtClean="0">
                <a:latin typeface="Monotype Corsiva" panose="03010101010201010101" pitchFamily="66" charset="0"/>
              </a:rPr>
              <a:t>د. صلاح فليح صالح</a:t>
            </a:r>
            <a:endParaRPr lang="en-US" sz="2400" b="1" dirty="0" smtClean="0">
              <a:latin typeface="Monotype Corsiva" panose="03010101010201010101" pitchFamily="66" charset="0"/>
            </a:endParaRPr>
          </a:p>
          <a:p>
            <a:r>
              <a:rPr lang="ar-IQ" sz="2400" b="1" dirty="0" smtClean="0">
                <a:latin typeface="Monotype Corsiva" panose="03010101010201010101" pitchFamily="66" charset="0"/>
              </a:rPr>
              <a:t>مركز الحاسبة الالكترونية – جامعة البصرة</a:t>
            </a:r>
          </a:p>
          <a:p>
            <a:r>
              <a:rPr lang="en-US" sz="2400" b="1" dirty="0" smtClean="0">
                <a:latin typeface="Monotype Corsiva" panose="03010101010201010101" pitchFamily="66" charset="0"/>
              </a:rPr>
              <a:t>22/11/2017</a:t>
            </a:r>
            <a:endParaRPr lang="ar-IQ" sz="2400" b="1" dirty="0">
              <a:latin typeface="Monotype Corsiva" panose="03010101010201010101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7" name="Rectangle 6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6237312"/>
            <a:ext cx="9143999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ar-IQ" sz="2400" dirty="0" smtClean="0">
                <a:solidFill>
                  <a:schemeClr val="tx2"/>
                </a:solidFill>
              </a:rPr>
              <a:t>الندوة العلمية: آلية البحث العلمي ونشر البحوث</a:t>
            </a:r>
            <a:endParaRPr lang="ar-IQ" sz="24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www.gmkfreelogos.com/logos/L/img/Latex-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859" y="1697557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1252874"/>
            <a:ext cx="9144000" cy="1336386"/>
          </a:xfrm>
          <a:prstGeom prst="rect">
            <a:avLst/>
          </a:prstGeom>
          <a:noFill/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ar-IQ" sz="6000" b="1" dirty="0">
                <a:latin typeface="Arial Black" panose="020B0A04020102020204" pitchFamily="34" charset="0"/>
              </a:rPr>
              <a:t>نظام التنضيد</a:t>
            </a:r>
            <a:endParaRPr lang="ar-IQ" sz="6000" b="1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9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94" y="2060848"/>
            <a:ext cx="4182219" cy="2298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0800" y="1714598"/>
            <a:ext cx="3726460" cy="342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0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97460"/>
            <a:ext cx="9144000" cy="386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55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170" y="3356992"/>
            <a:ext cx="3150830" cy="27279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617577"/>
            <a:ext cx="2088232" cy="22602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0" y="1617577"/>
            <a:ext cx="4853383" cy="3928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3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61" t="695" r="753" b="862"/>
          <a:stretch/>
        </p:blipFill>
        <p:spPr>
          <a:xfrm>
            <a:off x="457200" y="1627602"/>
            <a:ext cx="4142992" cy="44074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627602"/>
            <a:ext cx="3363283" cy="450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6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426738"/>
            <a:ext cx="2952328" cy="4522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13" t="2039" r="80" b="-962"/>
          <a:stretch/>
        </p:blipFill>
        <p:spPr>
          <a:xfrm>
            <a:off x="3657600" y="1737360"/>
            <a:ext cx="5303520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0" y="1832226"/>
            <a:ext cx="8993360" cy="319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52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الرسومات المعقدة </a:t>
            </a:r>
            <a:r>
              <a:rPr lang="en-US" dirty="0" smtClean="0">
                <a:latin typeface="Arial Narrow" panose="020B0606020202030204" pitchFamily="34" charset="0"/>
              </a:rPr>
              <a:t>Graphics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44824"/>
            <a:ext cx="9144000" cy="403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00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انماط المصادر </a:t>
            </a:r>
            <a:r>
              <a:rPr lang="en-US" dirty="0" err="1" smtClean="0">
                <a:latin typeface="Arial Narrow" panose="020B0606020202030204" pitchFamily="34" charset="0"/>
              </a:rPr>
              <a:t>Refrences</a:t>
            </a:r>
            <a:r>
              <a:rPr lang="en-US" dirty="0" smtClean="0">
                <a:latin typeface="Arial Narrow" panose="020B0606020202030204" pitchFamily="34" charset="0"/>
              </a:rPr>
              <a:t> Styles</a:t>
            </a:r>
            <a:endParaRPr lang="ar-IQ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abbrv</a:t>
            </a: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2054" name="Picture 6" descr="File:BibtexStylesEx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4" r="642" b="19182"/>
          <a:stretch/>
        </p:blipFill>
        <p:spPr bwMode="auto">
          <a:xfrm>
            <a:off x="335698" y="1916832"/>
            <a:ext cx="8628790" cy="425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67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انماط المصادر </a:t>
            </a:r>
            <a:r>
              <a:rPr lang="en-US" dirty="0" err="1" smtClean="0">
                <a:latin typeface="Arial Narrow" panose="020B0606020202030204" pitchFamily="34" charset="0"/>
              </a:rPr>
              <a:t>Refrences</a:t>
            </a:r>
            <a:r>
              <a:rPr lang="en-US" dirty="0" smtClean="0">
                <a:latin typeface="Arial Narrow" panose="020B0606020202030204" pitchFamily="34" charset="0"/>
              </a:rPr>
              <a:t> Styles</a:t>
            </a:r>
            <a:endParaRPr lang="ar-IQ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acm</a:t>
            </a: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3074" name="Picture 2" descr="File:BibtexStylesEx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8273925" cy="4061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8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انماط المصادر </a:t>
            </a:r>
            <a:r>
              <a:rPr lang="en-US" dirty="0" err="1" smtClean="0">
                <a:latin typeface="Arial Narrow" panose="020B0606020202030204" pitchFamily="34" charset="0"/>
              </a:rPr>
              <a:t>Refrences</a:t>
            </a:r>
            <a:r>
              <a:rPr lang="en-US" dirty="0" smtClean="0">
                <a:latin typeface="Arial Narrow" panose="020B0606020202030204" pitchFamily="34" charset="0"/>
              </a:rPr>
              <a:t> Styles</a:t>
            </a:r>
            <a:endParaRPr lang="ar-IQ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Arial Narrow" panose="020B0606020202030204" pitchFamily="34" charset="0"/>
              </a:rPr>
              <a:t>alpha</a:t>
            </a: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5122" name="Picture 2" descr="File:BibtexStylesEx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08" y="1956289"/>
            <a:ext cx="8386192" cy="4142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06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المحتويات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0"/>
          </a:xfrm>
        </p:spPr>
        <p:txBody>
          <a:bodyPr>
            <a:normAutofit/>
          </a:bodyPr>
          <a:lstStyle/>
          <a:p>
            <a:pPr algn="r"/>
            <a:r>
              <a:rPr lang="ar-IQ" dirty="0" smtClean="0"/>
              <a:t>ماهو نظام التنضيد </a:t>
            </a:r>
            <a:r>
              <a:rPr lang="en-US" dirty="0" err="1" smtClean="0"/>
              <a:t>LaTeX</a:t>
            </a:r>
            <a:endParaRPr lang="en-US" dirty="0" smtClean="0"/>
          </a:p>
          <a:p>
            <a:pPr algn="r"/>
            <a:r>
              <a:rPr lang="ar-IQ" dirty="0" smtClean="0"/>
              <a:t>فصل المحتوى عن العرض</a:t>
            </a:r>
            <a:endParaRPr lang="en-US" dirty="0" smtClean="0"/>
          </a:p>
          <a:p>
            <a:r>
              <a:rPr lang="ar-IQ" dirty="0" smtClean="0"/>
              <a:t>مميزات </a:t>
            </a:r>
            <a:r>
              <a:rPr lang="en-US" dirty="0" err="1"/>
              <a:t>LaTeX</a:t>
            </a:r>
            <a:endParaRPr lang="en-US" dirty="0"/>
          </a:p>
          <a:p>
            <a:r>
              <a:rPr lang="ar-IQ" dirty="0"/>
              <a:t>امكانيات </a:t>
            </a:r>
            <a:r>
              <a:rPr lang="en-US" dirty="0" err="1"/>
              <a:t>LaTeX</a:t>
            </a:r>
            <a:endParaRPr lang="en-US" dirty="0"/>
          </a:p>
          <a:p>
            <a:pPr algn="r"/>
            <a:r>
              <a:rPr lang="ar-IQ" dirty="0" smtClean="0"/>
              <a:t>بيئات العمل على نظام </a:t>
            </a:r>
            <a:r>
              <a:rPr lang="en-US" dirty="0" err="1" smtClean="0"/>
              <a:t>LaTeX</a:t>
            </a:r>
            <a:endParaRPr lang="ar-IQ" dirty="0" smtClean="0"/>
          </a:p>
          <a:p>
            <a:pPr algn="l" rtl="0"/>
            <a:endParaRPr lang="en-US" dirty="0" smtClean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" name="Rectangle 10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8025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انماط المصادر </a:t>
            </a:r>
            <a:r>
              <a:rPr lang="en-US" dirty="0" err="1" smtClean="0">
                <a:latin typeface="Arial Narrow" panose="020B0606020202030204" pitchFamily="34" charset="0"/>
              </a:rPr>
              <a:t>Refrences</a:t>
            </a:r>
            <a:r>
              <a:rPr lang="en-US" dirty="0" smtClean="0">
                <a:latin typeface="Arial Narrow" panose="020B0606020202030204" pitchFamily="34" charset="0"/>
              </a:rPr>
              <a:t> Styles</a:t>
            </a:r>
            <a:endParaRPr lang="ar-IQ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 Narrow" panose="020B0606020202030204" pitchFamily="34" charset="0"/>
              </a:rPr>
              <a:t>unsrt</a:t>
            </a: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6146" name="Picture 2" descr="File:BibtexStylesEx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" y="1965967"/>
            <a:ext cx="8435280" cy="420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4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تعريف </a:t>
            </a:r>
            <a:r>
              <a:rPr lang="ar-IQ" dirty="0" smtClean="0">
                <a:latin typeface="Arial Narrow" panose="020B0606020202030204" pitchFamily="34" charset="0"/>
              </a:rPr>
              <a:t>ايعازات جديدية </a:t>
            </a:r>
            <a:r>
              <a:rPr lang="en-US" dirty="0" smtClean="0">
                <a:latin typeface="Arial Narrow" panose="020B0606020202030204" pitchFamily="34" charset="0"/>
              </a:rPr>
              <a:t>New commands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بعض الاحيان ايعازات </a:t>
            </a:r>
            <a:r>
              <a:rPr lang="en-US" dirty="0" err="1" smtClean="0">
                <a:latin typeface="Arial Narrow" panose="020B0606020202030204" pitchFamily="34" charset="0"/>
              </a:rPr>
              <a:t>LaTeX</a:t>
            </a:r>
            <a:r>
              <a:rPr lang="ar-IQ" dirty="0">
                <a:latin typeface="Arial Narrow" panose="020B0606020202030204" pitchFamily="34" charset="0"/>
              </a:rPr>
              <a:t> </a:t>
            </a:r>
            <a:r>
              <a:rPr lang="ar-IQ" dirty="0" smtClean="0">
                <a:latin typeface="Arial Narrow" panose="020B0606020202030204" pitchFamily="34" charset="0"/>
              </a:rPr>
              <a:t>الاساسية لاتلبي الطموح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يمكن تعريف ايعازات جديدة باستخدام ايعازات </a:t>
            </a:r>
            <a:r>
              <a:rPr lang="en-US" dirty="0" err="1" smtClean="0">
                <a:latin typeface="Arial Narrow" panose="020B0606020202030204" pitchFamily="34" charset="0"/>
              </a:rPr>
              <a:t>LaTeX</a:t>
            </a:r>
            <a:endParaRPr lang="en-US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يمكن استخدام لغة البرمجة للتكرار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ar-IQ" dirty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تصميم العروض التقديمية </a:t>
            </a:r>
            <a:r>
              <a:rPr lang="en-US" dirty="0" smtClean="0">
                <a:latin typeface="Arial Narrow" panose="020B0606020202030204" pitchFamily="34" charset="0"/>
              </a:rPr>
              <a:t>Presentation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432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5" y="1045487"/>
            <a:ext cx="4978662" cy="4615753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3936704" y="725258"/>
            <a:ext cx="0" cy="551205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47" y="910923"/>
            <a:ext cx="3706469" cy="525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67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بيئ</a:t>
            </a:r>
            <a:r>
              <a:rPr lang="ar-IQ" sz="3200" b="1" dirty="0"/>
              <a:t>ة</a:t>
            </a:r>
            <a:r>
              <a:rPr lang="ar-IQ" sz="3200" b="1" dirty="0" smtClean="0"/>
              <a:t> </a:t>
            </a:r>
            <a:r>
              <a:rPr lang="ar-IQ" sz="3200" b="1" dirty="0" smtClean="0"/>
              <a:t>العمل على نظام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TeXmaker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7170" name="Picture 2" descr="http://www.xm1math.net/texmaker/assets/img/texmaker_top_b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90" y="1238126"/>
            <a:ext cx="8266174" cy="503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2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بيئ</a:t>
            </a:r>
            <a:r>
              <a:rPr lang="ar-IQ" sz="3200" b="1" dirty="0"/>
              <a:t>ة</a:t>
            </a:r>
            <a:r>
              <a:rPr lang="ar-IQ" sz="3200" b="1" dirty="0" smtClean="0"/>
              <a:t> </a:t>
            </a:r>
            <a:r>
              <a:rPr lang="ar-IQ" sz="3200" b="1" dirty="0" smtClean="0"/>
              <a:t>العمل على نظام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TeXstudio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8194" name="Picture 2" descr="نتيجة بحث الصور عن ‪texstudio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53370"/>
            <a:ext cx="9036496" cy="481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81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بيئ</a:t>
            </a:r>
            <a:r>
              <a:rPr lang="ar-IQ" sz="3200" b="1" dirty="0"/>
              <a:t>ة</a:t>
            </a:r>
            <a:r>
              <a:rPr lang="ar-IQ" sz="3200" b="1" dirty="0" smtClean="0"/>
              <a:t> </a:t>
            </a:r>
            <a:r>
              <a:rPr lang="ar-IQ" sz="3200" b="1" dirty="0" smtClean="0"/>
              <a:t>العمل على نظام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TeXworks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9218" name="Picture 2" descr="نتيجة بحث الصور عن ‪texwork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15" y="1268760"/>
            <a:ext cx="883298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6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بيئ</a:t>
            </a:r>
            <a:r>
              <a:rPr lang="ar-IQ" sz="3200" b="1" dirty="0"/>
              <a:t>ة</a:t>
            </a:r>
            <a:r>
              <a:rPr lang="ar-IQ" sz="3200" b="1" dirty="0" smtClean="0"/>
              <a:t> </a:t>
            </a:r>
            <a:r>
              <a:rPr lang="ar-IQ" sz="3200" b="1" dirty="0" smtClean="0"/>
              <a:t>العمل على نظام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9361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err="1" smtClean="0"/>
              <a:t>ShareLatex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10242" name="Picture 2" descr="نتيجة بحث الصور عن ‪sharelatex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593" y="1318460"/>
            <a:ext cx="7200800" cy="480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750501"/>
            <a:ext cx="8229600" cy="1143000"/>
          </a:xfrm>
        </p:spPr>
        <p:txBody>
          <a:bodyPr/>
          <a:lstStyle/>
          <a:p>
            <a:r>
              <a:rPr lang="ar-IQ" dirty="0" smtClean="0"/>
              <a:t>شكرا لإصغاءكم</a:t>
            </a:r>
            <a:endParaRPr lang="en-US" dirty="0"/>
          </a:p>
        </p:txBody>
      </p:sp>
      <p:pic>
        <p:nvPicPr>
          <p:cNvPr id="11266" name="Picture 2" descr="نتيجة بحث الصور عن ‪questions‬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155" y="2898685"/>
            <a:ext cx="263842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49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ماهو نظام </a:t>
            </a:r>
            <a:r>
              <a:rPr lang="en-US" sz="3200" b="1" dirty="0" err="1" smtClean="0"/>
              <a:t>LaTeX</a:t>
            </a:r>
            <a:endParaRPr lang="en-US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0"/>
          </a:xfrm>
        </p:spPr>
        <p:txBody>
          <a:bodyPr>
            <a:normAutofit/>
          </a:bodyPr>
          <a:lstStyle/>
          <a:p>
            <a:pPr algn="r"/>
            <a:r>
              <a:rPr lang="ar-IQ" dirty="0" smtClean="0"/>
              <a:t>نظام تحضير المستند للطباعة بجودة عالية</a:t>
            </a:r>
            <a:endParaRPr lang="en-US" dirty="0" smtClean="0"/>
          </a:p>
          <a:p>
            <a:pPr algn="r"/>
            <a:r>
              <a:rPr lang="ar-IQ" dirty="0" smtClean="0"/>
              <a:t>يستخدم لغة العلامات </a:t>
            </a:r>
            <a:r>
              <a:rPr lang="en-US" dirty="0" smtClean="0"/>
              <a:t>Markup Language</a:t>
            </a:r>
            <a:endParaRPr lang="ar-IQ" dirty="0" smtClean="0"/>
          </a:p>
          <a:p>
            <a:pPr algn="r"/>
            <a:r>
              <a:rPr lang="ar-IQ" dirty="0" smtClean="0"/>
              <a:t>يمكن استخدامه للمستندات العلمية والتقنية المتوسطة والعملاقة</a:t>
            </a:r>
          </a:p>
          <a:p>
            <a:pPr algn="r"/>
            <a:r>
              <a:rPr lang="ar-IQ" dirty="0" smtClean="0"/>
              <a:t>كتابة البحوث العلمية والرسائل والاطاريح</a:t>
            </a:r>
            <a:r>
              <a:rPr lang="ar-IQ" dirty="0"/>
              <a:t> </a:t>
            </a:r>
            <a:r>
              <a:rPr lang="ar-IQ" dirty="0" smtClean="0"/>
              <a:t>والكتب</a:t>
            </a:r>
          </a:p>
          <a:p>
            <a:pPr algn="r"/>
            <a:r>
              <a:rPr lang="ar-IQ" dirty="0" smtClean="0"/>
              <a:t>يمكن استخدامه لتصميم العروض التقديمية</a:t>
            </a:r>
            <a:endParaRPr lang="en-US" dirty="0" smtClean="0"/>
          </a:p>
          <a:p>
            <a:pPr algn="l" rtl="0"/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67434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فصل المحتوى عن العرض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4320480"/>
          </a:xfrm>
        </p:spPr>
        <p:txBody>
          <a:bodyPr>
            <a:normAutofit lnSpcReduction="10000"/>
          </a:bodyPr>
          <a:lstStyle/>
          <a:p>
            <a:r>
              <a:rPr lang="ar-IQ" dirty="0" smtClean="0"/>
              <a:t>لايعمل بمبدأ</a:t>
            </a:r>
            <a:r>
              <a:rPr lang="en-US" dirty="0" smtClean="0"/>
              <a:t> </a:t>
            </a:r>
            <a:r>
              <a:rPr lang="en-US" dirty="0"/>
              <a:t>WYSIWYG</a:t>
            </a:r>
            <a:r>
              <a:rPr lang="en-US" dirty="0" smtClean="0"/>
              <a:t>  </a:t>
            </a:r>
            <a:r>
              <a:rPr lang="ar-IQ" dirty="0" smtClean="0"/>
              <a:t>«ماتراه هو ماتحصل عليه»</a:t>
            </a:r>
            <a:r>
              <a:rPr lang="en-US" dirty="0" smtClean="0"/>
              <a:t> </a:t>
            </a:r>
            <a:endParaRPr lang="ar-IQ" dirty="0" smtClean="0"/>
          </a:p>
          <a:p>
            <a:pPr algn="r"/>
            <a:r>
              <a:rPr lang="ar-IQ" dirty="0" smtClean="0"/>
              <a:t>الاهتمام بمحتوي وهيكل المستند وعدم القلق بشأن المظهر</a:t>
            </a:r>
          </a:p>
          <a:p>
            <a:pPr algn="r"/>
            <a:r>
              <a:rPr lang="ar-IQ" dirty="0" smtClean="0"/>
              <a:t>عدم الحاجة لتحديد حجم الخط وارتفاع السطر وفراغات الفقرة</a:t>
            </a:r>
          </a:p>
          <a:p>
            <a:pPr algn="r"/>
            <a:r>
              <a:rPr lang="ar-IQ" dirty="0" smtClean="0"/>
              <a:t>ثبات انماط الخطوط واحجامها والجداول بكل المستند</a:t>
            </a:r>
          </a:p>
          <a:p>
            <a:pPr algn="r"/>
            <a:r>
              <a:rPr lang="ar-IQ" dirty="0" smtClean="0"/>
              <a:t>سهولة توليد المصادر والمحتويات والحواشي بسهولة دون التنقل بين عدة مواقع</a:t>
            </a:r>
          </a:p>
          <a:p>
            <a:pPr algn="r"/>
            <a:r>
              <a:rPr lang="ar-IQ" dirty="0" smtClean="0"/>
              <a:t>إجبار المؤلف لهيكلة المستند بالشكل الصحيح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05258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مميزات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6085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b="1" dirty="0" smtClean="0">
                <a:latin typeface="Arial Narrow" panose="020B0606020202030204" pitchFamily="34" charset="0"/>
              </a:rPr>
              <a:t>قابلية النقل </a:t>
            </a:r>
            <a:r>
              <a:rPr lang="en-US" b="1" dirty="0" smtClean="0">
                <a:latin typeface="Arial Narrow" panose="020B0606020202030204" pitchFamily="34" charset="0"/>
              </a:rPr>
              <a:t>Portability</a:t>
            </a:r>
            <a:endParaRPr lang="ar-IQ" b="1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يكون المستند بشكل ملف نصي، يمكن استخدامه بعدة انظمة تشغيل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الملف الناتج ممكن ان يكون بعدة اشكال مثل </a:t>
            </a:r>
            <a:r>
              <a:rPr lang="en-US" dirty="0" err="1" smtClean="0">
                <a:latin typeface="Arial Narrow" panose="020B0606020202030204" pitchFamily="34" charset="0"/>
              </a:rPr>
              <a:t>ps</a:t>
            </a:r>
            <a:r>
              <a:rPr lang="en-US" dirty="0" smtClean="0">
                <a:latin typeface="Arial Narrow" panose="020B0606020202030204" pitchFamily="34" charset="0"/>
              </a:rPr>
              <a:t>, pdf, html</a:t>
            </a:r>
            <a:endParaRPr lang="ar-IQ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ar-IQ" b="1" dirty="0" smtClean="0">
                <a:latin typeface="Arial Narrow" panose="020B0606020202030204" pitchFamily="34" charset="0"/>
              </a:rPr>
              <a:t>المرونة </a:t>
            </a:r>
            <a:r>
              <a:rPr lang="en-US" b="1" dirty="0" smtClean="0">
                <a:latin typeface="Arial Narrow" panose="020B0606020202030204" pitchFamily="34" charset="0"/>
              </a:rPr>
              <a:t>Flexibility</a:t>
            </a:r>
            <a:endParaRPr lang="ar-IQ" b="1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خلال سنوات تمت </a:t>
            </a:r>
            <a:r>
              <a:rPr lang="ar-IQ" dirty="0">
                <a:latin typeface="Arial Narrow" panose="020B0606020202030204" pitchFamily="34" charset="0"/>
              </a:rPr>
              <a:t>اضافة</a:t>
            </a:r>
            <a:r>
              <a:rPr lang="ar-IQ" dirty="0" smtClean="0">
                <a:latin typeface="Arial Narrow" panose="020B0606020202030204" pitchFamily="34" charset="0"/>
              </a:rPr>
              <a:t> العديد من الحِزَم لتوسيع عمل النظام من قبل المستفيدين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 حزم للمعادلات الرياضية المعقدة والرسومات والنوتات الموسيقية ... الخ</a:t>
            </a:r>
            <a:endParaRPr lang="ar-IQ" dirty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1879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مميزات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b="1" dirty="0" smtClean="0">
                <a:latin typeface="Arial Narrow" panose="020B0606020202030204" pitchFamily="34" charset="0"/>
              </a:rPr>
              <a:t>التحكم بعناصر المستند </a:t>
            </a:r>
            <a:r>
              <a:rPr lang="en-US" b="1" dirty="0" smtClean="0">
                <a:latin typeface="Arial Narrow" panose="020B0606020202030204" pitchFamily="34" charset="0"/>
              </a:rPr>
              <a:t>Control</a:t>
            </a:r>
            <a:endParaRPr lang="ar-IQ" b="1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وضع عناصر المستند (الجداول والاشكال) في الاماكن المحددة مسبقا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اضافة عناصر جديدة لاتؤثر على مواقع العناصر المحددة مسبقا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IQ" b="1" dirty="0" smtClean="0">
                <a:latin typeface="Arial Narrow" panose="020B0606020202030204" pitchFamily="34" charset="0"/>
              </a:rPr>
              <a:t>الجودة </a:t>
            </a:r>
            <a:r>
              <a:rPr lang="en-US" b="1" dirty="0" smtClean="0">
                <a:latin typeface="Arial Narrow" panose="020B0606020202030204" pitchFamily="34" charset="0"/>
              </a:rPr>
              <a:t>Quality</a:t>
            </a:r>
            <a:endParaRPr lang="ar-IQ" b="1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مستند </a:t>
            </a:r>
            <a:r>
              <a:rPr lang="en-US" dirty="0" err="1" smtClean="0">
                <a:latin typeface="Arial Narrow" panose="020B0606020202030204" pitchFamily="34" charset="0"/>
              </a:rPr>
              <a:t>LaTeX</a:t>
            </a:r>
            <a:r>
              <a:rPr lang="en-US" dirty="0" smtClean="0">
                <a:latin typeface="Arial Narrow" panose="020B0606020202030204" pitchFamily="34" charset="0"/>
              </a:rPr>
              <a:t> </a:t>
            </a:r>
            <a:r>
              <a:rPr lang="ar-IQ" dirty="0">
                <a:latin typeface="Arial Narrow" panose="020B0606020202030204" pitchFamily="34" charset="0"/>
              </a:rPr>
              <a:t> </a:t>
            </a:r>
            <a:r>
              <a:rPr lang="ar-IQ" dirty="0" smtClean="0">
                <a:latin typeface="Arial Narrow" panose="020B0606020202030204" pitchFamily="34" charset="0"/>
              </a:rPr>
              <a:t>افضل من مستند </a:t>
            </a:r>
            <a:r>
              <a:rPr lang="en-US" dirty="0" smtClean="0">
                <a:latin typeface="Arial Narrow" panose="020B0606020202030204" pitchFamily="34" charset="0"/>
              </a:rPr>
              <a:t>MS Word</a:t>
            </a:r>
            <a:endParaRPr lang="ar-IQ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 يستخدم خوازميات للـ</a:t>
            </a:r>
          </a:p>
          <a:p>
            <a:pPr lvl="2"/>
            <a:r>
              <a:rPr lang="ar-IQ" dirty="0" smtClean="0">
                <a:latin typeface="Arial Narrow" panose="020B0606020202030204" pitchFamily="34" charset="0"/>
              </a:rPr>
              <a:t>التقنين </a:t>
            </a:r>
            <a:r>
              <a:rPr lang="en-US" dirty="0" smtClean="0">
                <a:latin typeface="Arial Narrow" panose="020B0606020202030204" pitchFamily="34" charset="0"/>
              </a:rPr>
              <a:t>kerning </a:t>
            </a:r>
            <a:r>
              <a:rPr lang="ar-IQ" dirty="0" smtClean="0">
                <a:latin typeface="Arial Narrow" panose="020B0606020202030204" pitchFamily="34" charset="0"/>
              </a:rPr>
              <a:t> (الفراغات بين الكلمات)</a:t>
            </a:r>
          </a:p>
          <a:p>
            <a:pPr lvl="2"/>
            <a:r>
              <a:rPr lang="ar-IQ" dirty="0" smtClean="0">
                <a:latin typeface="Arial Narrow" panose="020B0606020202030204" pitchFamily="34" charset="0"/>
              </a:rPr>
              <a:t>التوصيل </a:t>
            </a:r>
            <a:r>
              <a:rPr lang="en-US" dirty="0"/>
              <a:t>hyphenation </a:t>
            </a:r>
            <a:r>
              <a:rPr lang="ar-IQ" dirty="0" smtClean="0"/>
              <a:t> (تقطيع الكلمات)</a:t>
            </a:r>
          </a:p>
          <a:p>
            <a:pPr lvl="2"/>
            <a:r>
              <a:rPr lang="ar-IQ" dirty="0" smtClean="0">
                <a:latin typeface="Arial Narrow" panose="020B0606020202030204" pitchFamily="34" charset="0"/>
              </a:rPr>
              <a:t>المحاذاة </a:t>
            </a:r>
            <a:r>
              <a:rPr lang="en-US" dirty="0"/>
              <a:t>justification</a:t>
            </a:r>
            <a:endParaRPr lang="ar-IQ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06747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مميزات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b="1" dirty="0" smtClean="0">
                <a:latin typeface="Arial Narrow" panose="020B0606020202030204" pitchFamily="34" charset="0"/>
              </a:rPr>
              <a:t>قابلية التوسع </a:t>
            </a:r>
            <a:r>
              <a:rPr lang="en-US" b="1" dirty="0" smtClean="0">
                <a:latin typeface="Arial Narrow" panose="020B0606020202030204" pitchFamily="34" charset="0"/>
              </a:rPr>
              <a:t>Scalability</a:t>
            </a:r>
            <a:endParaRPr lang="ar-IQ" b="1" dirty="0" smtClean="0">
              <a:latin typeface="Arial Narrow" panose="020B0606020202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سهولة التعامل مع المستندات كبيرة الحجم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تقسيم المستند الى مستندات صغيرة (فصول) ليتم تجميعها بملف نهائي واحد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يمكن وضع الجداول والمخططات والرسومات كل على حدة وتضمينها في المستند الرئيسي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يمكن اعادة استخدام هذه المستندات الصغيرة اكثر من مرة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81192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0405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هيكلة المستند </a:t>
            </a:r>
            <a:r>
              <a:rPr lang="en-US" dirty="0" smtClean="0">
                <a:latin typeface="Arial Narrow" panose="020B0606020202030204" pitchFamily="34" charset="0"/>
              </a:rPr>
              <a:t>Structuring the document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تقسيم المستند الى فصول، واقسام، واقسام فرعية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ترقيم الفصول والاقسام والاقسام الفرعية ذاتيا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ترقيم الاشكال والجداول تبعاً للفصول والاقسام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ar-IQ" dirty="0" smtClean="0">
                <a:latin typeface="Arial Narrow" panose="020B0606020202030204" pitchFamily="34" charset="0"/>
              </a:rPr>
              <a:t>الاشارة الى الاقسام والجداول والاشكال من خلال الاسماء وليس الارقام</a:t>
            </a:r>
          </a:p>
          <a:p>
            <a:pPr marL="457200" lvl="1" indent="0">
              <a:buNone/>
            </a:pPr>
            <a:endParaRPr lang="ar-IQ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457200" lvl="1" indent="0">
              <a:buNone/>
            </a:pPr>
            <a:r>
              <a:rPr lang="ar-IQ" dirty="0">
                <a:solidFill>
                  <a:srgbClr val="002060"/>
                </a:solidFill>
                <a:latin typeface="Arial Narrow" panose="020B0606020202030204" pitchFamily="34" charset="0"/>
              </a:rPr>
              <a:t>«الفصل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\ref{</a:t>
            </a:r>
            <a:r>
              <a:rPr lang="en-US" dirty="0" err="1">
                <a:solidFill>
                  <a:srgbClr val="FF0000"/>
                </a:solidFill>
                <a:latin typeface="Arial Narrow" panose="020B0606020202030204" pitchFamily="34" charset="0"/>
              </a:rPr>
              <a:t>chapter_disscusion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}</a:t>
            </a:r>
            <a:r>
              <a:rPr lang="ar-IQ" dirty="0">
                <a:solidFill>
                  <a:srgbClr val="002060"/>
                </a:solidFill>
                <a:latin typeface="Arial Narrow" panose="020B0606020202030204" pitchFamily="34" charset="0"/>
              </a:rPr>
              <a:t> يناقش ويحلل النتائج التي تم الحصول عليها من خلال التجارب.»</a:t>
            </a:r>
            <a:endParaRPr lang="en-US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457200" lvl="1" indent="0">
              <a:buNone/>
            </a:pPr>
            <a:r>
              <a:rPr lang="ar-IQ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«</a:t>
            </a:r>
            <a:r>
              <a:rPr lang="ar-IQ" dirty="0">
                <a:solidFill>
                  <a:srgbClr val="002060"/>
                </a:solidFill>
                <a:latin typeface="Arial Narrow" panose="020B0606020202030204" pitchFamily="34" charset="0"/>
              </a:rPr>
              <a:t>يمثل </a:t>
            </a:r>
            <a:r>
              <a:rPr lang="ar-IQ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الجدول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ar-IQ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رقم 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\ref{</a:t>
            </a:r>
            <a:r>
              <a:rPr lang="en-US" dirty="0" err="1" smtClean="0">
                <a:solidFill>
                  <a:srgbClr val="FF0000"/>
                </a:solidFill>
                <a:latin typeface="Arial Narrow" panose="020B0606020202030204" pitchFamily="34" charset="0"/>
              </a:rPr>
              <a:t>table</a:t>
            </a:r>
            <a:r>
              <a:rPr lang="en-US" dirty="0" err="1">
                <a:solidFill>
                  <a:srgbClr val="FF0000"/>
                </a:solidFill>
                <a:latin typeface="Arial Narrow" panose="020B0606020202030204" pitchFamily="34" charset="0"/>
              </a:rPr>
              <a:t>_</a:t>
            </a:r>
            <a:r>
              <a:rPr lang="en-US" dirty="0" err="1" smtClean="0">
                <a:solidFill>
                  <a:srgbClr val="FF0000"/>
                </a:solidFill>
                <a:latin typeface="Arial Narrow" panose="020B0606020202030204" pitchFamily="34" charset="0"/>
              </a:rPr>
              <a:t>rain</a:t>
            </a:r>
            <a:r>
              <a:rPr lang="en-US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}</a:t>
            </a:r>
            <a:r>
              <a:rPr lang="ar-IQ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نسبة الامطار للعام الماضي.»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4553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5082"/>
            <a:ext cx="8136904" cy="778098"/>
          </a:xfrm>
        </p:spPr>
        <p:txBody>
          <a:bodyPr>
            <a:normAutofit/>
          </a:bodyPr>
          <a:lstStyle/>
          <a:p>
            <a:pPr algn="r"/>
            <a:r>
              <a:rPr lang="ar-IQ" sz="3200" b="1" dirty="0" smtClean="0"/>
              <a:t>امكانيات </a:t>
            </a:r>
            <a:r>
              <a:rPr lang="en-US" sz="3200" b="1" dirty="0" err="1" smtClean="0"/>
              <a:t>LaTeX</a:t>
            </a:r>
            <a:endParaRPr lang="ar-IQ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32859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IQ" dirty="0" smtClean="0">
                <a:latin typeface="Arial Narrow" panose="020B0606020202030204" pitchFamily="34" charset="0"/>
              </a:rPr>
              <a:t>المعادلات الرياضية المعقدة</a:t>
            </a:r>
            <a:r>
              <a:rPr lang="ar-IQ" dirty="0">
                <a:latin typeface="Arial Narrow" panose="020B0606020202030204" pitchFamily="34" charset="0"/>
              </a:rPr>
              <a:t> </a:t>
            </a:r>
            <a:r>
              <a:rPr lang="en-US" dirty="0" smtClean="0">
                <a:latin typeface="Arial Narrow" panose="020B0606020202030204" pitchFamily="34" charset="0"/>
              </a:rPr>
              <a:t>Mathematical Equations</a:t>
            </a: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err="1">
                <a:latin typeface="Arial Narrow" panose="020B0606020202030204" pitchFamily="34" charset="0"/>
              </a:rPr>
              <a:t>x^n</a:t>
            </a:r>
            <a:r>
              <a:rPr lang="en-US" dirty="0">
                <a:latin typeface="Arial Narrow" panose="020B0606020202030204" pitchFamily="34" charset="0"/>
              </a:rPr>
              <a:t> + </a:t>
            </a:r>
            <a:r>
              <a:rPr lang="en-US" dirty="0" err="1">
                <a:latin typeface="Arial Narrow" panose="020B0606020202030204" pitchFamily="34" charset="0"/>
              </a:rPr>
              <a:t>y^n</a:t>
            </a:r>
            <a:r>
              <a:rPr lang="en-US" dirty="0">
                <a:latin typeface="Arial Narrow" panose="020B0606020202030204" pitchFamily="34" charset="0"/>
              </a:rPr>
              <a:t> = </a:t>
            </a:r>
            <a:r>
              <a:rPr lang="en-US" dirty="0" err="1">
                <a:latin typeface="Arial Narrow" panose="020B0606020202030204" pitchFamily="34" charset="0"/>
              </a:rPr>
              <a:t>z^n</a:t>
            </a:r>
            <a:endParaRPr lang="en-US" dirty="0" smtClean="0">
              <a:latin typeface="Arial Narrow" panose="020B0606020202030204" pitchFamily="34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 smtClean="0">
              <a:latin typeface="Arial Narrow" panose="020B0606020202030204" pitchFamily="34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endParaRPr lang="en-US" dirty="0">
              <a:latin typeface="Arial Narrow" panose="020B0606020202030204" pitchFamily="34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>
                <a:latin typeface="Arial Narrow" panose="020B0606020202030204" pitchFamily="34" charset="0"/>
              </a:rPr>
              <a:t>\</a:t>
            </a:r>
            <a:r>
              <a:rPr lang="en-US" dirty="0">
                <a:latin typeface="Arial Narrow" panose="020B0606020202030204" pitchFamily="34" charset="0"/>
              </a:rPr>
              <a:t>sigma = \</a:t>
            </a:r>
            <a:r>
              <a:rPr lang="en-US" dirty="0" err="1">
                <a:latin typeface="Arial Narrow" panose="020B0606020202030204" pitchFamily="34" charset="0"/>
              </a:rPr>
              <a:t>sqrt</a:t>
            </a:r>
            <a:r>
              <a:rPr lang="en-US" dirty="0">
                <a:latin typeface="Arial Narrow" panose="020B0606020202030204" pitchFamily="34" charset="0"/>
              </a:rPr>
              <a:t>{\</a:t>
            </a:r>
            <a:r>
              <a:rPr lang="en-US" dirty="0" err="1">
                <a:latin typeface="Arial Narrow" panose="020B0606020202030204" pitchFamily="34" charset="0"/>
              </a:rPr>
              <a:t>frac</a:t>
            </a:r>
            <a:r>
              <a:rPr lang="en-US" dirty="0">
                <a:latin typeface="Arial Narrow" panose="020B0606020202030204" pitchFamily="34" charset="0"/>
              </a:rPr>
              <a:t>{1}{N} \sum_{</a:t>
            </a:r>
            <a:r>
              <a:rPr lang="en-US" dirty="0" err="1">
                <a:latin typeface="Arial Narrow" panose="020B0606020202030204" pitchFamily="34" charset="0"/>
              </a:rPr>
              <a:t>i</a:t>
            </a:r>
            <a:r>
              <a:rPr lang="en-US" dirty="0">
                <a:latin typeface="Arial Narrow" panose="020B0606020202030204" pitchFamily="34" charset="0"/>
              </a:rPr>
              <a:t>=1}^N (</a:t>
            </a:r>
            <a:r>
              <a:rPr lang="en-US" dirty="0" err="1">
                <a:latin typeface="Arial Narrow" panose="020B0606020202030204" pitchFamily="34" charset="0"/>
              </a:rPr>
              <a:t>x_i</a:t>
            </a:r>
            <a:r>
              <a:rPr lang="en-US" dirty="0">
                <a:latin typeface="Arial Narrow" panose="020B0606020202030204" pitchFamily="34" charset="0"/>
              </a:rPr>
              <a:t> - \mu)^2}, {\</a:t>
            </a:r>
            <a:r>
              <a:rPr lang="en-US" dirty="0" err="1">
                <a:latin typeface="Arial Narrow" panose="020B0606020202030204" pitchFamily="34" charset="0"/>
              </a:rPr>
              <a:t>rm</a:t>
            </a:r>
            <a:r>
              <a:rPr lang="en-US" dirty="0">
                <a:latin typeface="Arial Narrow" panose="020B0606020202030204" pitchFamily="34" charset="0"/>
              </a:rPr>
              <a:t> \ \ where\ \ } \mu = \</a:t>
            </a:r>
            <a:r>
              <a:rPr lang="en-US" dirty="0" err="1">
                <a:latin typeface="Arial Narrow" panose="020B0606020202030204" pitchFamily="34" charset="0"/>
              </a:rPr>
              <a:t>frac</a:t>
            </a:r>
            <a:r>
              <a:rPr lang="en-US" dirty="0">
                <a:latin typeface="Arial Narrow" panose="020B0606020202030204" pitchFamily="34" charset="0"/>
              </a:rPr>
              <a:t>{1}{N} \sum_{</a:t>
            </a:r>
            <a:r>
              <a:rPr lang="en-US" dirty="0" err="1">
                <a:latin typeface="Arial Narrow" panose="020B0606020202030204" pitchFamily="34" charset="0"/>
              </a:rPr>
              <a:t>i</a:t>
            </a:r>
            <a:r>
              <a:rPr lang="en-US" dirty="0">
                <a:latin typeface="Arial Narrow" panose="020B0606020202030204" pitchFamily="34" charset="0"/>
              </a:rPr>
              <a:t>=1}^N </a:t>
            </a:r>
            <a:r>
              <a:rPr lang="en-US" dirty="0" err="1">
                <a:latin typeface="Arial Narrow" panose="020B0606020202030204" pitchFamily="34" charset="0"/>
              </a:rPr>
              <a:t>x_i</a:t>
            </a:r>
            <a:r>
              <a:rPr lang="en-US" dirty="0">
                <a:latin typeface="Arial Narrow" panose="020B0606020202030204" pitchFamily="34" charset="0"/>
              </a:rPr>
              <a:t>.</a:t>
            </a:r>
            <a:endParaRPr lang="en-US" dirty="0" smtClean="0">
              <a:latin typeface="Arial Narrow" panose="020B060602020203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ar-IQ" dirty="0" smtClean="0">
              <a:latin typeface="Arial Narrow" panose="020B0606020202030204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88541" y="6237312"/>
            <a:ext cx="8136904" cy="64807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2400" dirty="0" smtClean="0">
                <a:solidFill>
                  <a:schemeClr val="tx2"/>
                </a:solidFill>
                <a:latin typeface="+mn-lt"/>
              </a:rPr>
              <a:t>Typesetting System </a:t>
            </a:r>
            <a:r>
              <a:rPr lang="en-US" sz="2400" dirty="0" err="1" smtClean="0">
                <a:solidFill>
                  <a:schemeClr val="tx2"/>
                </a:solidFill>
                <a:latin typeface="+mn-lt"/>
              </a:rPr>
              <a:t>LaTeX</a:t>
            </a:r>
            <a:endParaRPr lang="ar-IQ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0" y="620689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ectangle 11"/>
          <p:cNvSpPr/>
          <p:nvPr/>
        </p:nvSpPr>
        <p:spPr>
          <a:xfrm>
            <a:off x="3059" y="6237312"/>
            <a:ext cx="9144000" cy="7200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40000">
                <a:schemeClr val="tx2">
                  <a:lumMod val="20000"/>
                  <a:lumOff val="80000"/>
                </a:schemeClr>
              </a:gs>
              <a:gs pos="22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861" y="2171610"/>
            <a:ext cx="3406731" cy="8253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786189"/>
            <a:ext cx="7056784" cy="131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39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5806</TotalTime>
  <Words>599</Words>
  <Application>Microsoft Office PowerPoint</Application>
  <PresentationFormat>On-screen Show (4:3)</PresentationFormat>
  <Paragraphs>132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Arial Black</vt:lpstr>
      <vt:lpstr>Arial Narrow</vt:lpstr>
      <vt:lpstr>Bell MT</vt:lpstr>
      <vt:lpstr>Calibri</vt:lpstr>
      <vt:lpstr>Monotype Corsiva</vt:lpstr>
      <vt:lpstr>Times New Roman</vt:lpstr>
      <vt:lpstr>Wingdings</vt:lpstr>
      <vt:lpstr>Office Theme</vt:lpstr>
      <vt:lpstr>PowerPoint Presentation</vt:lpstr>
      <vt:lpstr>المحتويات</vt:lpstr>
      <vt:lpstr>ماهو نظام LaTeX</vt:lpstr>
      <vt:lpstr>فصل المحتوى عن العرض</vt:lpstr>
      <vt:lpstr>مميزات LaTeX</vt:lpstr>
      <vt:lpstr>مميزات LaTeX</vt:lpstr>
      <vt:lpstr>مميزات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امكانيات LaTeX</vt:lpstr>
      <vt:lpstr>بيئة العمل على نظام LaTeX</vt:lpstr>
      <vt:lpstr>بيئة العمل على نظام LaTeX</vt:lpstr>
      <vt:lpstr>بيئة العمل على نظام LaTeX</vt:lpstr>
      <vt:lpstr>بيئة العمل على نظام LaTeX</vt:lpstr>
      <vt:lpstr>شكرا لإصغاءكم</vt:lpstr>
    </vt:vector>
  </TitlesOfParts>
  <Company>Microsoft (C)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Logic Design</dc:title>
  <dc:creator>DR.Ahmed Saker</dc:creator>
  <cp:lastModifiedBy>Salah Saleh</cp:lastModifiedBy>
  <cp:revision>374</cp:revision>
  <cp:lastPrinted>2017-04-10T08:30:32Z</cp:lastPrinted>
  <dcterms:created xsi:type="dcterms:W3CDTF">2017-04-04T19:56:17Z</dcterms:created>
  <dcterms:modified xsi:type="dcterms:W3CDTF">2017-11-21T20:09:59Z</dcterms:modified>
</cp:coreProperties>
</file>